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50" r:id="rId3"/>
    <p:sldId id="258" r:id="rId4"/>
    <p:sldId id="346" r:id="rId5"/>
    <p:sldId id="341" r:id="rId6"/>
    <p:sldId id="345" r:id="rId7"/>
    <p:sldId id="264" r:id="rId8"/>
    <p:sldId id="281" r:id="rId9"/>
    <p:sldId id="282" r:id="rId10"/>
    <p:sldId id="283" r:id="rId11"/>
    <p:sldId id="285" r:id="rId12"/>
    <p:sldId id="287" r:id="rId13"/>
    <p:sldId id="286" r:id="rId14"/>
    <p:sldId id="289" r:id="rId15"/>
    <p:sldId id="279" r:id="rId16"/>
    <p:sldId id="347" r:id="rId17"/>
    <p:sldId id="290" r:id="rId18"/>
    <p:sldId id="291" r:id="rId19"/>
    <p:sldId id="335" r:id="rId20"/>
    <p:sldId id="336" r:id="rId21"/>
    <p:sldId id="293" r:id="rId22"/>
    <p:sldId id="294" r:id="rId23"/>
    <p:sldId id="337" r:id="rId24"/>
    <p:sldId id="295" r:id="rId25"/>
    <p:sldId id="354" r:id="rId26"/>
    <p:sldId id="296" r:id="rId27"/>
    <p:sldId id="348" r:id="rId28"/>
    <p:sldId id="303" r:id="rId29"/>
    <p:sldId id="338" r:id="rId30"/>
    <p:sldId id="304" r:id="rId31"/>
    <p:sldId id="353" r:id="rId32"/>
    <p:sldId id="305" r:id="rId33"/>
    <p:sldId id="306" r:id="rId34"/>
    <p:sldId id="297" r:id="rId35"/>
    <p:sldId id="307" r:id="rId36"/>
    <p:sldId id="320" r:id="rId37"/>
    <p:sldId id="308" r:id="rId38"/>
    <p:sldId id="339" r:id="rId39"/>
    <p:sldId id="309" r:id="rId40"/>
    <p:sldId id="310" r:id="rId41"/>
    <p:sldId id="323" r:id="rId42"/>
    <p:sldId id="311" r:id="rId43"/>
    <p:sldId id="312" r:id="rId44"/>
    <p:sldId id="340" r:id="rId45"/>
    <p:sldId id="313" r:id="rId46"/>
    <p:sldId id="314" r:id="rId47"/>
    <p:sldId id="317" r:id="rId48"/>
    <p:sldId id="355" r:id="rId49"/>
    <p:sldId id="349" r:id="rId50"/>
    <p:sldId id="302" r:id="rId51"/>
    <p:sldId id="327" r:id="rId52"/>
    <p:sldId id="342" r:id="rId53"/>
    <p:sldId id="326" r:id="rId54"/>
    <p:sldId id="328" r:id="rId55"/>
    <p:sldId id="329" r:id="rId56"/>
    <p:sldId id="325" r:id="rId57"/>
    <p:sldId id="334" r:id="rId58"/>
    <p:sldId id="330" r:id="rId59"/>
    <p:sldId id="344" r:id="rId60"/>
    <p:sldId id="331" r:id="rId61"/>
    <p:sldId id="356" r:id="rId62"/>
    <p:sldId id="332" r:id="rId63"/>
    <p:sldId id="333" r:id="rId64"/>
    <p:sldId id="257" r:id="rId6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2835"/>
    <a:srgbClr val="BA2D27"/>
    <a:srgbClr val="1B9B7D"/>
    <a:srgbClr val="F09511"/>
    <a:srgbClr val="96BA51"/>
    <a:srgbClr val="2776B2"/>
    <a:srgbClr val="13705B"/>
    <a:srgbClr val="263748"/>
    <a:srgbClr val="1A5682"/>
    <a:srgbClr val="B16E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7" d="100"/>
          <a:sy n="67" d="100"/>
        </p:scale>
        <p:origin x="1392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Top</a:t>
            </a:r>
            <a:r>
              <a:rPr lang="en-US" baseline="0" dirty="0" smtClean="0"/>
              <a:t> 100 Word Usage from 3M Tweets</a:t>
            </a:r>
            <a:endParaRPr lang="en-US" dirty="0"/>
          </a:p>
        </c:rich>
      </c:tx>
      <c:layout/>
      <c:overlay val="1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'Twitter_Lexicon(t1grams)'!$C$1</c:f>
              <c:strCache>
                <c:ptCount val="1"/>
                <c:pt idx="0">
                  <c:v>freqc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val>
            <c:numRef>
              <c:f>'Twitter_Lexicon(t1grams)'!$C$2:$C$101</c:f>
              <c:numCache>
                <c:formatCode>#,##0</c:formatCode>
                <c:ptCount val="100"/>
                <c:pt idx="0">
                  <c:v>833389</c:v>
                </c:pt>
                <c:pt idx="1">
                  <c:v>775401</c:v>
                </c:pt>
                <c:pt idx="2">
                  <c:v>647319</c:v>
                </c:pt>
                <c:pt idx="3">
                  <c:v>598258</c:v>
                </c:pt>
                <c:pt idx="4">
                  <c:v>553918</c:v>
                </c:pt>
                <c:pt idx="5">
                  <c:v>513428</c:v>
                </c:pt>
                <c:pt idx="6">
                  <c:v>355281</c:v>
                </c:pt>
                <c:pt idx="7">
                  <c:v>326127</c:v>
                </c:pt>
                <c:pt idx="8">
                  <c:v>291574</c:v>
                </c:pt>
                <c:pt idx="9">
                  <c:v>288630</c:v>
                </c:pt>
                <c:pt idx="10">
                  <c:v>283898</c:v>
                </c:pt>
                <c:pt idx="11">
                  <c:v>260236</c:v>
                </c:pt>
                <c:pt idx="12">
                  <c:v>256208</c:v>
                </c:pt>
                <c:pt idx="13">
                  <c:v>224443</c:v>
                </c:pt>
                <c:pt idx="14">
                  <c:v>208352</c:v>
                </c:pt>
                <c:pt idx="15">
                  <c:v>184942</c:v>
                </c:pt>
                <c:pt idx="16">
                  <c:v>172278</c:v>
                </c:pt>
                <c:pt idx="17">
                  <c:v>164978</c:v>
                </c:pt>
                <c:pt idx="18">
                  <c:v>161463</c:v>
                </c:pt>
                <c:pt idx="19">
                  <c:v>155037</c:v>
                </c:pt>
                <c:pt idx="20">
                  <c:v>150378</c:v>
                </c:pt>
                <c:pt idx="21">
                  <c:v>147041</c:v>
                </c:pt>
                <c:pt idx="22">
                  <c:v>139756</c:v>
                </c:pt>
                <c:pt idx="23">
                  <c:v>134321</c:v>
                </c:pt>
                <c:pt idx="24">
                  <c:v>131796</c:v>
                </c:pt>
                <c:pt idx="25">
                  <c:v>128607</c:v>
                </c:pt>
                <c:pt idx="26">
                  <c:v>119199</c:v>
                </c:pt>
                <c:pt idx="27">
                  <c:v>117897</c:v>
                </c:pt>
                <c:pt idx="28">
                  <c:v>116478</c:v>
                </c:pt>
                <c:pt idx="29">
                  <c:v>113745</c:v>
                </c:pt>
                <c:pt idx="30">
                  <c:v>112588</c:v>
                </c:pt>
                <c:pt idx="31">
                  <c:v>108893</c:v>
                </c:pt>
                <c:pt idx="32">
                  <c:v>105797</c:v>
                </c:pt>
                <c:pt idx="33">
                  <c:v>102665</c:v>
                </c:pt>
                <c:pt idx="34">
                  <c:v>99674</c:v>
                </c:pt>
                <c:pt idx="35">
                  <c:v>98616</c:v>
                </c:pt>
                <c:pt idx="36">
                  <c:v>95867</c:v>
                </c:pt>
                <c:pt idx="37">
                  <c:v>94985</c:v>
                </c:pt>
                <c:pt idx="38">
                  <c:v>94474</c:v>
                </c:pt>
                <c:pt idx="39">
                  <c:v>91682</c:v>
                </c:pt>
                <c:pt idx="40">
                  <c:v>91550</c:v>
                </c:pt>
                <c:pt idx="41">
                  <c:v>90482</c:v>
                </c:pt>
                <c:pt idx="42">
                  <c:v>90468</c:v>
                </c:pt>
                <c:pt idx="43">
                  <c:v>88664</c:v>
                </c:pt>
                <c:pt idx="44">
                  <c:v>85160</c:v>
                </c:pt>
                <c:pt idx="45">
                  <c:v>84773</c:v>
                </c:pt>
                <c:pt idx="46">
                  <c:v>82708</c:v>
                </c:pt>
                <c:pt idx="47">
                  <c:v>78822</c:v>
                </c:pt>
                <c:pt idx="48">
                  <c:v>76780</c:v>
                </c:pt>
                <c:pt idx="49">
                  <c:v>73745</c:v>
                </c:pt>
                <c:pt idx="50">
                  <c:v>72811</c:v>
                </c:pt>
                <c:pt idx="51">
                  <c:v>71781</c:v>
                </c:pt>
                <c:pt idx="52">
                  <c:v>71645</c:v>
                </c:pt>
                <c:pt idx="53">
                  <c:v>68589</c:v>
                </c:pt>
                <c:pt idx="54">
                  <c:v>68321</c:v>
                </c:pt>
                <c:pt idx="55">
                  <c:v>68006</c:v>
                </c:pt>
                <c:pt idx="56">
                  <c:v>67856</c:v>
                </c:pt>
                <c:pt idx="57">
                  <c:v>66804</c:v>
                </c:pt>
                <c:pt idx="58">
                  <c:v>65994</c:v>
                </c:pt>
                <c:pt idx="59">
                  <c:v>65544</c:v>
                </c:pt>
                <c:pt idx="60">
                  <c:v>64844</c:v>
                </c:pt>
                <c:pt idx="61">
                  <c:v>63857</c:v>
                </c:pt>
                <c:pt idx="62">
                  <c:v>63381</c:v>
                </c:pt>
                <c:pt idx="63">
                  <c:v>61691</c:v>
                </c:pt>
                <c:pt idx="64">
                  <c:v>61363</c:v>
                </c:pt>
                <c:pt idx="65">
                  <c:v>59755</c:v>
                </c:pt>
                <c:pt idx="66">
                  <c:v>55158</c:v>
                </c:pt>
                <c:pt idx="67">
                  <c:v>55088</c:v>
                </c:pt>
                <c:pt idx="68">
                  <c:v>54248</c:v>
                </c:pt>
                <c:pt idx="69">
                  <c:v>54038</c:v>
                </c:pt>
                <c:pt idx="70">
                  <c:v>53118</c:v>
                </c:pt>
                <c:pt idx="71">
                  <c:v>52822</c:v>
                </c:pt>
                <c:pt idx="72">
                  <c:v>52410</c:v>
                </c:pt>
                <c:pt idx="73">
                  <c:v>51739</c:v>
                </c:pt>
                <c:pt idx="74">
                  <c:v>51540</c:v>
                </c:pt>
                <c:pt idx="75">
                  <c:v>50862</c:v>
                </c:pt>
                <c:pt idx="76">
                  <c:v>48052</c:v>
                </c:pt>
                <c:pt idx="77">
                  <c:v>47785</c:v>
                </c:pt>
                <c:pt idx="78">
                  <c:v>47141</c:v>
                </c:pt>
                <c:pt idx="79">
                  <c:v>45214</c:v>
                </c:pt>
                <c:pt idx="80">
                  <c:v>44693</c:v>
                </c:pt>
                <c:pt idx="81">
                  <c:v>44627</c:v>
                </c:pt>
                <c:pt idx="82">
                  <c:v>43951</c:v>
                </c:pt>
                <c:pt idx="83">
                  <c:v>43362</c:v>
                </c:pt>
                <c:pt idx="84">
                  <c:v>43330</c:v>
                </c:pt>
                <c:pt idx="85">
                  <c:v>43073</c:v>
                </c:pt>
                <c:pt idx="86">
                  <c:v>42864</c:v>
                </c:pt>
                <c:pt idx="87">
                  <c:v>42461</c:v>
                </c:pt>
                <c:pt idx="88">
                  <c:v>42258</c:v>
                </c:pt>
                <c:pt idx="89">
                  <c:v>42047</c:v>
                </c:pt>
                <c:pt idx="90">
                  <c:v>41847</c:v>
                </c:pt>
                <c:pt idx="91">
                  <c:v>41290</c:v>
                </c:pt>
                <c:pt idx="92">
                  <c:v>41147</c:v>
                </c:pt>
                <c:pt idx="93">
                  <c:v>40922</c:v>
                </c:pt>
                <c:pt idx="94">
                  <c:v>39956</c:v>
                </c:pt>
                <c:pt idx="95">
                  <c:v>39400</c:v>
                </c:pt>
                <c:pt idx="96">
                  <c:v>39326</c:v>
                </c:pt>
                <c:pt idx="97">
                  <c:v>39321</c:v>
                </c:pt>
                <c:pt idx="98">
                  <c:v>39121</c:v>
                </c:pt>
                <c:pt idx="99">
                  <c:v>38227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1989024"/>
        <c:axId val="501985104"/>
      </c:lineChart>
      <c:catAx>
        <c:axId val="501989024"/>
        <c:scaling>
          <c:orientation val="minMax"/>
        </c:scaling>
        <c:delete val="1"/>
        <c:axPos val="b"/>
        <c:majorTickMark val="none"/>
        <c:minorTickMark val="none"/>
        <c:tickLblPos val="nextTo"/>
        <c:crossAx val="501985104"/>
        <c:crosses val="autoZero"/>
        <c:auto val="1"/>
        <c:lblAlgn val="ctr"/>
        <c:lblOffset val="100"/>
        <c:noMultiLvlLbl val="0"/>
      </c:catAx>
      <c:valAx>
        <c:axId val="501985104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1989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4DABB1-5F32-B64F-AA01-A8B4A98D860B}" type="doc">
      <dgm:prSet loTypeId="urn:microsoft.com/office/officeart/2005/8/layout/vProcess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9B1392-1384-0440-85AB-F0290E95CDFD}">
      <dgm:prSet phldrT="[Text]"/>
      <dgm:spPr>
        <a:solidFill>
          <a:srgbClr val="F09511"/>
        </a:solidFill>
        <a:effectLst/>
      </dgm:spPr>
      <dgm:t>
        <a:bodyPr/>
        <a:lstStyle/>
        <a:p>
          <a:r>
            <a:rPr lang="en-US" dirty="0" smtClean="0">
              <a:latin typeface="Avenir Light"/>
              <a:cs typeface="Avenir Light"/>
            </a:rPr>
            <a:t>Set the Working Directory</a:t>
          </a:r>
          <a:endParaRPr lang="en-US" dirty="0">
            <a:latin typeface="Avenir Light"/>
            <a:cs typeface="Avenir Light"/>
          </a:endParaRPr>
        </a:p>
      </dgm:t>
    </dgm:pt>
    <dgm:pt modelId="{23DC75F0-87A7-3E43-9248-08CD80157D86}" type="parTrans" cxnId="{64E3D5B8-7D6E-0C4E-9124-F8DDEB100ADC}">
      <dgm:prSet/>
      <dgm:spPr/>
      <dgm:t>
        <a:bodyPr/>
        <a:lstStyle/>
        <a:p>
          <a:endParaRPr lang="en-US"/>
        </a:p>
      </dgm:t>
    </dgm:pt>
    <dgm:pt modelId="{C7361663-596A-FD41-BA30-FEB69F4F3045}" type="sibTrans" cxnId="{64E3D5B8-7D6E-0C4E-9124-F8DDEB100ADC}">
      <dgm:prSet/>
      <dgm:spPr>
        <a:solidFill>
          <a:srgbClr val="B16E0C">
            <a:alpha val="90000"/>
          </a:srgbClr>
        </a:solidFill>
        <a:ln>
          <a:solidFill>
            <a:srgbClr val="FFFFFF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/>
        </a:p>
      </dgm:t>
    </dgm:pt>
    <dgm:pt modelId="{CF5B0D8A-FF34-274E-B493-431D98760085}">
      <dgm:prSet phldrT="[Text]"/>
      <dgm:spPr>
        <a:solidFill>
          <a:srgbClr val="F09511"/>
        </a:solidFill>
        <a:effectLst/>
      </dgm:spPr>
      <dgm:t>
        <a:bodyPr/>
        <a:lstStyle/>
        <a:p>
          <a:r>
            <a:rPr lang="en-US" dirty="0" smtClean="0">
              <a:latin typeface="Avenir Light"/>
              <a:cs typeface="Avenir Light"/>
            </a:rPr>
            <a:t>Load Libraries</a:t>
          </a:r>
          <a:endParaRPr lang="en-US" dirty="0">
            <a:latin typeface="Avenir Light"/>
            <a:cs typeface="Avenir Light"/>
          </a:endParaRPr>
        </a:p>
      </dgm:t>
    </dgm:pt>
    <dgm:pt modelId="{66E450CD-9B74-4B44-AADC-F05F9F20E5DB}" type="parTrans" cxnId="{C732E263-C64A-9840-B43E-59BBF7A42998}">
      <dgm:prSet/>
      <dgm:spPr/>
      <dgm:t>
        <a:bodyPr/>
        <a:lstStyle/>
        <a:p>
          <a:endParaRPr lang="en-US"/>
        </a:p>
      </dgm:t>
    </dgm:pt>
    <dgm:pt modelId="{EE8B3B41-42CB-B241-82C4-C6516457434E}" type="sibTrans" cxnId="{C732E263-C64A-9840-B43E-59BBF7A42998}">
      <dgm:prSet/>
      <dgm:spPr>
        <a:solidFill>
          <a:srgbClr val="B16E0C">
            <a:alpha val="90000"/>
          </a:srgbClr>
        </a:solidFill>
        <a:ln>
          <a:solidFill>
            <a:srgbClr val="FFFFFF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/>
        </a:p>
      </dgm:t>
    </dgm:pt>
    <dgm:pt modelId="{82524558-6020-4D49-AD02-513D820BCC7B}">
      <dgm:prSet phldrT="[Text]"/>
      <dgm:spPr>
        <a:solidFill>
          <a:srgbClr val="F09511"/>
        </a:solidFill>
        <a:effectLst/>
      </dgm:spPr>
      <dgm:t>
        <a:bodyPr/>
        <a:lstStyle/>
        <a:p>
          <a:r>
            <a:rPr lang="en-US" dirty="0" smtClean="0">
              <a:latin typeface="Avenir Light"/>
              <a:cs typeface="Avenir Light"/>
            </a:rPr>
            <a:t>Make Custom Functions &amp; Specify Options</a:t>
          </a:r>
          <a:endParaRPr lang="en-US" dirty="0">
            <a:latin typeface="Avenir Light"/>
            <a:cs typeface="Avenir Light"/>
          </a:endParaRPr>
        </a:p>
      </dgm:t>
    </dgm:pt>
    <dgm:pt modelId="{A6B7C941-2B6E-664D-9BD6-2B9AEE50BA39}" type="parTrans" cxnId="{08867280-943C-5F4D-A886-1736911B5A77}">
      <dgm:prSet/>
      <dgm:spPr/>
      <dgm:t>
        <a:bodyPr/>
        <a:lstStyle/>
        <a:p>
          <a:endParaRPr lang="en-US"/>
        </a:p>
      </dgm:t>
    </dgm:pt>
    <dgm:pt modelId="{6E2F1CB8-89F8-B140-ADD9-2A4FE5DB83E2}" type="sibTrans" cxnId="{08867280-943C-5F4D-A886-1736911B5A77}">
      <dgm:prSet/>
      <dgm:spPr>
        <a:solidFill>
          <a:srgbClr val="B16E0C">
            <a:alpha val="90000"/>
          </a:srgbClr>
        </a:solidFill>
        <a:ln>
          <a:solidFill>
            <a:srgbClr val="FFFFFF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/>
        </a:p>
      </dgm:t>
    </dgm:pt>
    <dgm:pt modelId="{6D8D1E09-95B1-D040-B7F4-958F7D823793}">
      <dgm:prSet phldrT="[Text]"/>
      <dgm:spPr>
        <a:solidFill>
          <a:srgbClr val="F09511"/>
        </a:solidFill>
        <a:effectLst/>
      </dgm:spPr>
      <dgm:t>
        <a:bodyPr/>
        <a:lstStyle/>
        <a:p>
          <a:r>
            <a:rPr lang="en-US" dirty="0" smtClean="0">
              <a:latin typeface="Avenir Light"/>
              <a:cs typeface="Avenir Light"/>
            </a:rPr>
            <a:t>Read in Data &amp; Pre-Process</a:t>
          </a:r>
          <a:endParaRPr lang="en-US" dirty="0">
            <a:latin typeface="Avenir Light"/>
            <a:cs typeface="Avenir Light"/>
          </a:endParaRPr>
        </a:p>
      </dgm:t>
    </dgm:pt>
    <dgm:pt modelId="{C685BACE-E2FC-BE4C-AEF2-D087570B1C72}" type="parTrans" cxnId="{92FAECCA-59F7-2048-8C6E-2429D12930E7}">
      <dgm:prSet/>
      <dgm:spPr/>
      <dgm:t>
        <a:bodyPr/>
        <a:lstStyle/>
        <a:p>
          <a:endParaRPr lang="en-US"/>
        </a:p>
      </dgm:t>
    </dgm:pt>
    <dgm:pt modelId="{4A0BEA3F-50F8-A946-8557-F2885B48CA53}" type="sibTrans" cxnId="{92FAECCA-59F7-2048-8C6E-2429D12930E7}">
      <dgm:prSet/>
      <dgm:spPr>
        <a:solidFill>
          <a:srgbClr val="B16E0C">
            <a:alpha val="90000"/>
          </a:srgbClr>
        </a:solidFill>
        <a:ln>
          <a:solidFill>
            <a:srgbClr val="FFFFFF">
              <a:alpha val="90000"/>
            </a:srgb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/>
        </a:p>
      </dgm:t>
    </dgm:pt>
    <dgm:pt modelId="{2FAD19AD-91A5-0143-9784-D94B09CD33EC}">
      <dgm:prSet phldrT="[Text]"/>
      <dgm:spPr>
        <a:solidFill>
          <a:srgbClr val="F09511"/>
        </a:solidFill>
        <a:effectLst/>
      </dgm:spPr>
      <dgm:t>
        <a:bodyPr/>
        <a:lstStyle/>
        <a:p>
          <a:r>
            <a:rPr lang="en-US" dirty="0" smtClean="0">
              <a:latin typeface="Avenir Light"/>
              <a:cs typeface="Avenir Light"/>
            </a:rPr>
            <a:t>Perform Analysis &amp; Save</a:t>
          </a:r>
          <a:endParaRPr lang="en-US" dirty="0">
            <a:latin typeface="Avenir Light"/>
            <a:cs typeface="Avenir Light"/>
          </a:endParaRPr>
        </a:p>
      </dgm:t>
    </dgm:pt>
    <dgm:pt modelId="{1BFF18F0-5F11-0049-B0A9-AF8BCCBF3ABC}" type="parTrans" cxnId="{A20DB27E-63CA-4E46-8D87-DF7BBF215DC6}">
      <dgm:prSet/>
      <dgm:spPr/>
      <dgm:t>
        <a:bodyPr/>
        <a:lstStyle/>
        <a:p>
          <a:endParaRPr lang="en-US"/>
        </a:p>
      </dgm:t>
    </dgm:pt>
    <dgm:pt modelId="{81AD8CEB-D00B-AA43-BF0A-9419ED95D8C9}" type="sibTrans" cxnId="{A20DB27E-63CA-4E46-8D87-DF7BBF215DC6}">
      <dgm:prSet/>
      <dgm:spPr/>
      <dgm:t>
        <a:bodyPr/>
        <a:lstStyle/>
        <a:p>
          <a:endParaRPr lang="en-US"/>
        </a:p>
      </dgm:t>
    </dgm:pt>
    <dgm:pt modelId="{43D1CDB2-CA86-5944-BD66-9E338CEF8325}" type="pres">
      <dgm:prSet presAssocID="{854DABB1-5F32-B64F-AA01-A8B4A98D860B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A15F946-2FEA-8346-8970-504560233BE2}" type="pres">
      <dgm:prSet presAssocID="{854DABB1-5F32-B64F-AA01-A8B4A98D860B}" presName="dummyMaxCanvas" presStyleCnt="0">
        <dgm:presLayoutVars/>
      </dgm:prSet>
      <dgm:spPr/>
    </dgm:pt>
    <dgm:pt modelId="{190F2356-F73C-684A-8293-23A18C55B0AB}" type="pres">
      <dgm:prSet presAssocID="{854DABB1-5F32-B64F-AA01-A8B4A98D860B}" presName="FiveNodes_1" presStyleLbl="node1" presStyleIdx="0" presStyleCnt="5" custLinFactNeighborX="-46" custLinFactNeighborY="-252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4FE9BC-2442-C740-965E-2778F3BD5DC1}" type="pres">
      <dgm:prSet presAssocID="{854DABB1-5F32-B64F-AA01-A8B4A98D860B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6B04A7-839D-8B44-B67F-FB2056AC213B}" type="pres">
      <dgm:prSet presAssocID="{854DABB1-5F32-B64F-AA01-A8B4A98D860B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0EA67E-8AB8-454C-BCFA-5D0836886544}" type="pres">
      <dgm:prSet presAssocID="{854DABB1-5F32-B64F-AA01-A8B4A98D860B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B98134-5B82-2444-85F9-959F976B716B}" type="pres">
      <dgm:prSet presAssocID="{854DABB1-5F32-B64F-AA01-A8B4A98D860B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407538-5D1C-7F4C-8813-C1864E76D6DD}" type="pres">
      <dgm:prSet presAssocID="{854DABB1-5F32-B64F-AA01-A8B4A98D860B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02FA66-B5D7-F341-9326-F6F505174D22}" type="pres">
      <dgm:prSet presAssocID="{854DABB1-5F32-B64F-AA01-A8B4A98D860B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20306C-F826-5846-98C4-98DE093CFBDB}" type="pres">
      <dgm:prSet presAssocID="{854DABB1-5F32-B64F-AA01-A8B4A98D860B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EE6A91-A36A-8F48-A077-D9EC3C5EDE26}" type="pres">
      <dgm:prSet presAssocID="{854DABB1-5F32-B64F-AA01-A8B4A98D860B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D191C1-71B5-034A-AA03-B3D61B9710A2}" type="pres">
      <dgm:prSet presAssocID="{854DABB1-5F32-B64F-AA01-A8B4A98D860B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70CD50-B0AF-814D-AB49-3B5F7009E408}" type="pres">
      <dgm:prSet presAssocID="{854DABB1-5F32-B64F-AA01-A8B4A98D860B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C3FD6F-E661-E944-974D-D254EFD97571}" type="pres">
      <dgm:prSet presAssocID="{854DABB1-5F32-B64F-AA01-A8B4A98D860B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F0BA61-8850-3D42-BBB4-D52B14BEFDF7}" type="pres">
      <dgm:prSet presAssocID="{854DABB1-5F32-B64F-AA01-A8B4A98D860B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3E90E8-C049-EF4F-A0BA-92F6EA669864}" type="pres">
      <dgm:prSet presAssocID="{854DABB1-5F32-B64F-AA01-A8B4A98D860B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6D118C7-1823-FB4E-98DA-B266CE94CB71}" type="presOf" srcId="{CF5B0D8A-FF34-274E-B493-431D98760085}" destId="{734FE9BC-2442-C740-965E-2778F3BD5DC1}" srcOrd="0" destOrd="0" presId="urn:microsoft.com/office/officeart/2005/8/layout/vProcess5"/>
    <dgm:cxn modelId="{E1922DC6-01C2-6E4D-A5F1-C2DCBAFE984B}" type="presOf" srcId="{EE8B3B41-42CB-B241-82C4-C6516457434E}" destId="{C902FA66-B5D7-F341-9326-F6F505174D22}" srcOrd="0" destOrd="0" presId="urn:microsoft.com/office/officeart/2005/8/layout/vProcess5"/>
    <dgm:cxn modelId="{77F42D77-47BE-8243-9534-1DC847EFE1BE}" type="presOf" srcId="{2FAD19AD-91A5-0143-9784-D94B09CD33EC}" destId="{EDB98134-5B82-2444-85F9-959F976B716B}" srcOrd="0" destOrd="0" presId="urn:microsoft.com/office/officeart/2005/8/layout/vProcess5"/>
    <dgm:cxn modelId="{2E5AD363-D348-8642-AD0A-960DD70001AF}" type="presOf" srcId="{4A0BEA3F-50F8-A946-8557-F2885B48CA53}" destId="{54EE6A91-A36A-8F48-A077-D9EC3C5EDE26}" srcOrd="0" destOrd="0" presId="urn:microsoft.com/office/officeart/2005/8/layout/vProcess5"/>
    <dgm:cxn modelId="{16B62A13-64A0-1743-A75C-361451C67B49}" type="presOf" srcId="{FD9B1392-1384-0440-85AB-F0290E95CDFD}" destId="{190F2356-F73C-684A-8293-23A18C55B0AB}" srcOrd="0" destOrd="0" presId="urn:microsoft.com/office/officeart/2005/8/layout/vProcess5"/>
    <dgm:cxn modelId="{C732E263-C64A-9840-B43E-59BBF7A42998}" srcId="{854DABB1-5F32-B64F-AA01-A8B4A98D860B}" destId="{CF5B0D8A-FF34-274E-B493-431D98760085}" srcOrd="1" destOrd="0" parTransId="{66E450CD-9B74-4B44-AADC-F05F9F20E5DB}" sibTransId="{EE8B3B41-42CB-B241-82C4-C6516457434E}"/>
    <dgm:cxn modelId="{F8EC6493-5DA0-4240-BC75-D29883B06E84}" type="presOf" srcId="{854DABB1-5F32-B64F-AA01-A8B4A98D860B}" destId="{43D1CDB2-CA86-5944-BD66-9E338CEF8325}" srcOrd="0" destOrd="0" presId="urn:microsoft.com/office/officeart/2005/8/layout/vProcess5"/>
    <dgm:cxn modelId="{C95022B2-D5D9-D440-9C4C-A954F699C1B2}" type="presOf" srcId="{6D8D1E09-95B1-D040-B7F4-958F7D823793}" destId="{1D0EA67E-8AB8-454C-BCFA-5D0836886544}" srcOrd="0" destOrd="0" presId="urn:microsoft.com/office/officeart/2005/8/layout/vProcess5"/>
    <dgm:cxn modelId="{08867280-943C-5F4D-A886-1736911B5A77}" srcId="{854DABB1-5F32-B64F-AA01-A8B4A98D860B}" destId="{82524558-6020-4D49-AD02-513D820BCC7B}" srcOrd="2" destOrd="0" parTransId="{A6B7C941-2B6E-664D-9BD6-2B9AEE50BA39}" sibTransId="{6E2F1CB8-89F8-B140-ADD9-2A4FE5DB83E2}"/>
    <dgm:cxn modelId="{88E2A36D-DE52-CF45-9DB0-31178AA3A947}" type="presOf" srcId="{2FAD19AD-91A5-0143-9784-D94B09CD33EC}" destId="{403E90E8-C049-EF4F-A0BA-92F6EA669864}" srcOrd="1" destOrd="0" presId="urn:microsoft.com/office/officeart/2005/8/layout/vProcess5"/>
    <dgm:cxn modelId="{A086A9FB-27CA-FD4F-B72C-F05564433CFF}" type="presOf" srcId="{CF5B0D8A-FF34-274E-B493-431D98760085}" destId="{7870CD50-B0AF-814D-AB49-3B5F7009E408}" srcOrd="1" destOrd="0" presId="urn:microsoft.com/office/officeart/2005/8/layout/vProcess5"/>
    <dgm:cxn modelId="{09E82F2A-06AA-6D41-AAB1-12EB81801C50}" type="presOf" srcId="{82524558-6020-4D49-AD02-513D820BCC7B}" destId="{24C3FD6F-E661-E944-974D-D254EFD97571}" srcOrd="1" destOrd="0" presId="urn:microsoft.com/office/officeart/2005/8/layout/vProcess5"/>
    <dgm:cxn modelId="{A20DB27E-63CA-4E46-8D87-DF7BBF215DC6}" srcId="{854DABB1-5F32-B64F-AA01-A8B4A98D860B}" destId="{2FAD19AD-91A5-0143-9784-D94B09CD33EC}" srcOrd="4" destOrd="0" parTransId="{1BFF18F0-5F11-0049-B0A9-AF8BCCBF3ABC}" sibTransId="{81AD8CEB-D00B-AA43-BF0A-9419ED95D8C9}"/>
    <dgm:cxn modelId="{1165905F-1824-A74A-B65A-5A1C33F8255F}" type="presOf" srcId="{6E2F1CB8-89F8-B140-ADD9-2A4FE5DB83E2}" destId="{D120306C-F826-5846-98C4-98DE093CFBDB}" srcOrd="0" destOrd="0" presId="urn:microsoft.com/office/officeart/2005/8/layout/vProcess5"/>
    <dgm:cxn modelId="{92FAECCA-59F7-2048-8C6E-2429D12930E7}" srcId="{854DABB1-5F32-B64F-AA01-A8B4A98D860B}" destId="{6D8D1E09-95B1-D040-B7F4-958F7D823793}" srcOrd="3" destOrd="0" parTransId="{C685BACE-E2FC-BE4C-AEF2-D087570B1C72}" sibTransId="{4A0BEA3F-50F8-A946-8557-F2885B48CA53}"/>
    <dgm:cxn modelId="{4DE697CF-CD1C-C444-B570-E6656E4BD9C7}" type="presOf" srcId="{82524558-6020-4D49-AD02-513D820BCC7B}" destId="{556B04A7-839D-8B44-B67F-FB2056AC213B}" srcOrd="0" destOrd="0" presId="urn:microsoft.com/office/officeart/2005/8/layout/vProcess5"/>
    <dgm:cxn modelId="{64E3D5B8-7D6E-0C4E-9124-F8DDEB100ADC}" srcId="{854DABB1-5F32-B64F-AA01-A8B4A98D860B}" destId="{FD9B1392-1384-0440-85AB-F0290E95CDFD}" srcOrd="0" destOrd="0" parTransId="{23DC75F0-87A7-3E43-9248-08CD80157D86}" sibTransId="{C7361663-596A-FD41-BA30-FEB69F4F3045}"/>
    <dgm:cxn modelId="{160954DA-9F6C-A549-9180-E5F000BE496E}" type="presOf" srcId="{C7361663-596A-FD41-BA30-FEB69F4F3045}" destId="{6C407538-5D1C-7F4C-8813-C1864E76D6DD}" srcOrd="0" destOrd="0" presId="urn:microsoft.com/office/officeart/2005/8/layout/vProcess5"/>
    <dgm:cxn modelId="{6DB486F5-364F-CC47-B332-B4705ED9FC2E}" type="presOf" srcId="{6D8D1E09-95B1-D040-B7F4-958F7D823793}" destId="{FFF0BA61-8850-3D42-BBB4-D52B14BEFDF7}" srcOrd="1" destOrd="0" presId="urn:microsoft.com/office/officeart/2005/8/layout/vProcess5"/>
    <dgm:cxn modelId="{F527432B-C3C4-0C4F-A62F-2A2AAA55DF17}" type="presOf" srcId="{FD9B1392-1384-0440-85AB-F0290E95CDFD}" destId="{BCD191C1-71B5-034A-AA03-B3D61B9710A2}" srcOrd="1" destOrd="0" presId="urn:microsoft.com/office/officeart/2005/8/layout/vProcess5"/>
    <dgm:cxn modelId="{0FF509A3-A951-164D-A6BD-2D0B16B8C476}" type="presParOf" srcId="{43D1CDB2-CA86-5944-BD66-9E338CEF8325}" destId="{9A15F946-2FEA-8346-8970-504560233BE2}" srcOrd="0" destOrd="0" presId="urn:microsoft.com/office/officeart/2005/8/layout/vProcess5"/>
    <dgm:cxn modelId="{A1ABBE39-A335-424D-A525-CC63B826B806}" type="presParOf" srcId="{43D1CDB2-CA86-5944-BD66-9E338CEF8325}" destId="{190F2356-F73C-684A-8293-23A18C55B0AB}" srcOrd="1" destOrd="0" presId="urn:microsoft.com/office/officeart/2005/8/layout/vProcess5"/>
    <dgm:cxn modelId="{A77D63D6-9145-0C4F-BB74-3F929AA9FEA1}" type="presParOf" srcId="{43D1CDB2-CA86-5944-BD66-9E338CEF8325}" destId="{734FE9BC-2442-C740-965E-2778F3BD5DC1}" srcOrd="2" destOrd="0" presId="urn:microsoft.com/office/officeart/2005/8/layout/vProcess5"/>
    <dgm:cxn modelId="{ED58B9D7-2859-9C4C-A261-C412C8AE3E49}" type="presParOf" srcId="{43D1CDB2-CA86-5944-BD66-9E338CEF8325}" destId="{556B04A7-839D-8B44-B67F-FB2056AC213B}" srcOrd="3" destOrd="0" presId="urn:microsoft.com/office/officeart/2005/8/layout/vProcess5"/>
    <dgm:cxn modelId="{8CCB3840-5B33-814F-886B-F7684E6580EF}" type="presParOf" srcId="{43D1CDB2-CA86-5944-BD66-9E338CEF8325}" destId="{1D0EA67E-8AB8-454C-BCFA-5D0836886544}" srcOrd="4" destOrd="0" presId="urn:microsoft.com/office/officeart/2005/8/layout/vProcess5"/>
    <dgm:cxn modelId="{76BA9032-7858-ED44-8F47-2B7D364FA954}" type="presParOf" srcId="{43D1CDB2-CA86-5944-BD66-9E338CEF8325}" destId="{EDB98134-5B82-2444-85F9-959F976B716B}" srcOrd="5" destOrd="0" presId="urn:microsoft.com/office/officeart/2005/8/layout/vProcess5"/>
    <dgm:cxn modelId="{6DED2356-6DF1-3343-A4F9-AB1F4449C1F5}" type="presParOf" srcId="{43D1CDB2-CA86-5944-BD66-9E338CEF8325}" destId="{6C407538-5D1C-7F4C-8813-C1864E76D6DD}" srcOrd="6" destOrd="0" presId="urn:microsoft.com/office/officeart/2005/8/layout/vProcess5"/>
    <dgm:cxn modelId="{4D6B35C7-A2B5-8A47-AFF1-C142EFD2B61B}" type="presParOf" srcId="{43D1CDB2-CA86-5944-BD66-9E338CEF8325}" destId="{C902FA66-B5D7-F341-9326-F6F505174D22}" srcOrd="7" destOrd="0" presId="urn:microsoft.com/office/officeart/2005/8/layout/vProcess5"/>
    <dgm:cxn modelId="{3DCD4854-2618-444E-A914-991924525269}" type="presParOf" srcId="{43D1CDB2-CA86-5944-BD66-9E338CEF8325}" destId="{D120306C-F826-5846-98C4-98DE093CFBDB}" srcOrd="8" destOrd="0" presId="urn:microsoft.com/office/officeart/2005/8/layout/vProcess5"/>
    <dgm:cxn modelId="{17AD0DA1-6806-8046-A77A-6B2A98EF4477}" type="presParOf" srcId="{43D1CDB2-CA86-5944-BD66-9E338CEF8325}" destId="{54EE6A91-A36A-8F48-A077-D9EC3C5EDE26}" srcOrd="9" destOrd="0" presId="urn:microsoft.com/office/officeart/2005/8/layout/vProcess5"/>
    <dgm:cxn modelId="{06E51A25-FE1A-A640-B651-24870598FBBC}" type="presParOf" srcId="{43D1CDB2-CA86-5944-BD66-9E338CEF8325}" destId="{BCD191C1-71B5-034A-AA03-B3D61B9710A2}" srcOrd="10" destOrd="0" presId="urn:microsoft.com/office/officeart/2005/8/layout/vProcess5"/>
    <dgm:cxn modelId="{B0DB2BFB-EAD6-A347-9F1D-CDBE81064150}" type="presParOf" srcId="{43D1CDB2-CA86-5944-BD66-9E338CEF8325}" destId="{7870CD50-B0AF-814D-AB49-3B5F7009E408}" srcOrd="11" destOrd="0" presId="urn:microsoft.com/office/officeart/2005/8/layout/vProcess5"/>
    <dgm:cxn modelId="{C511A8EE-3D9D-1A40-B712-6BD982E205D9}" type="presParOf" srcId="{43D1CDB2-CA86-5944-BD66-9E338CEF8325}" destId="{24C3FD6F-E661-E944-974D-D254EFD97571}" srcOrd="12" destOrd="0" presId="urn:microsoft.com/office/officeart/2005/8/layout/vProcess5"/>
    <dgm:cxn modelId="{0BCF2A87-8CE8-1F49-B312-EFA14E3134E7}" type="presParOf" srcId="{43D1CDB2-CA86-5944-BD66-9E338CEF8325}" destId="{FFF0BA61-8850-3D42-BBB4-D52B14BEFDF7}" srcOrd="13" destOrd="0" presId="urn:microsoft.com/office/officeart/2005/8/layout/vProcess5"/>
    <dgm:cxn modelId="{69FAFB0D-888E-3740-947F-33502B25A5D8}" type="presParOf" srcId="{43D1CDB2-CA86-5944-BD66-9E338CEF8325}" destId="{403E90E8-C049-EF4F-A0BA-92F6EA669864}" srcOrd="14" destOrd="0" presId="urn:microsoft.com/office/officeart/2005/8/layout/vProcess5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4DABB1-5F32-B64F-AA01-A8B4A98D860B}" type="doc">
      <dgm:prSet loTypeId="urn:microsoft.com/office/officeart/2005/8/layout/vProcess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9B1392-1384-0440-85AB-F0290E95CDFD}">
      <dgm:prSet phldrT="[Text]"/>
      <dgm:spPr>
        <a:solidFill>
          <a:srgbClr val="1A5682"/>
        </a:solidFill>
        <a:effectLst/>
      </dgm:spPr>
      <dgm:t>
        <a:bodyPr/>
        <a:lstStyle/>
        <a:p>
          <a:r>
            <a:rPr lang="en-US" dirty="0" smtClean="0">
              <a:latin typeface="Avenir Heavy"/>
              <a:cs typeface="Avenir Heavy"/>
            </a:rPr>
            <a:t>Install R/R Studio</a:t>
          </a:r>
          <a:endParaRPr lang="en-US" dirty="0">
            <a:latin typeface="Avenir Heavy"/>
            <a:cs typeface="Avenir Heavy"/>
          </a:endParaRPr>
        </a:p>
      </dgm:t>
    </dgm:pt>
    <dgm:pt modelId="{23DC75F0-87A7-3E43-9248-08CD80157D86}" type="parTrans" cxnId="{64E3D5B8-7D6E-0C4E-9124-F8DDEB100ADC}">
      <dgm:prSet/>
      <dgm:spPr/>
      <dgm:t>
        <a:bodyPr/>
        <a:lstStyle/>
        <a:p>
          <a:endParaRPr lang="en-US"/>
        </a:p>
      </dgm:t>
    </dgm:pt>
    <dgm:pt modelId="{C7361663-596A-FD41-BA30-FEB69F4F3045}" type="sibTrans" cxnId="{64E3D5B8-7D6E-0C4E-9124-F8DDEB100ADC}">
      <dgm:prSet/>
      <dgm:spPr>
        <a:solidFill>
          <a:srgbClr val="263748">
            <a:alpha val="90000"/>
          </a:srgbClr>
        </a:solidFill>
        <a:ln>
          <a:solidFill>
            <a:srgbClr val="FFFFFF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/>
        </a:p>
      </dgm:t>
    </dgm:pt>
    <dgm:pt modelId="{C9579760-D8FC-3A4B-99D8-0BCECA910308}">
      <dgm:prSet phldrT="[Text]"/>
      <dgm:spPr>
        <a:solidFill>
          <a:srgbClr val="1A5682"/>
        </a:solidFill>
        <a:effectLst/>
      </dgm:spPr>
      <dgm:t>
        <a:bodyPr/>
        <a:lstStyle/>
        <a:p>
          <a:r>
            <a:rPr lang="en-US" dirty="0" smtClean="0">
              <a:latin typeface="Avenir Heavy"/>
              <a:cs typeface="Avenir Heavy"/>
            </a:rPr>
            <a:t>Workshop scripts, corpora </a:t>
          </a:r>
        </a:p>
        <a:p>
          <a:r>
            <a:rPr lang="en-US" dirty="0" smtClean="0">
              <a:latin typeface="Avenir Heavy"/>
              <a:cs typeface="Avenir Heavy"/>
            </a:rPr>
            <a:t>(</a:t>
          </a:r>
          <a:r>
            <a:rPr lang="en-US" dirty="0" err="1" smtClean="0">
              <a:latin typeface="Avenir Heavy"/>
              <a:cs typeface="Avenir Heavy"/>
            </a:rPr>
            <a:t>prob</a:t>
          </a:r>
          <a:r>
            <a:rPr lang="en-US" dirty="0" smtClean="0">
              <a:latin typeface="Avenir Heavy"/>
              <a:cs typeface="Avenir Heavy"/>
            </a:rPr>
            <a:t> best to download at the end)</a:t>
          </a:r>
        </a:p>
        <a:p>
          <a:r>
            <a:rPr lang="en-US" dirty="0" smtClean="0"/>
            <a:t>https://</a:t>
          </a:r>
          <a:r>
            <a:rPr lang="en-US" dirty="0" err="1" smtClean="0"/>
            <a:t>goo.gl</a:t>
          </a:r>
          <a:r>
            <a:rPr lang="en-US" dirty="0" smtClean="0"/>
            <a:t>/2WWkst</a:t>
          </a:r>
          <a:endParaRPr lang="en-US" dirty="0" smtClean="0">
            <a:latin typeface="Avenir Heavy"/>
            <a:cs typeface="Avenir Heavy"/>
          </a:endParaRPr>
        </a:p>
      </dgm:t>
    </dgm:pt>
    <dgm:pt modelId="{F8C4E8CC-13FD-D741-B0C5-24AE77665183}" type="parTrans" cxnId="{231DC2F3-5D6D-5346-8730-525195D2E70B}">
      <dgm:prSet/>
      <dgm:spPr/>
      <dgm:t>
        <a:bodyPr/>
        <a:lstStyle/>
        <a:p>
          <a:endParaRPr lang="en-US"/>
        </a:p>
      </dgm:t>
    </dgm:pt>
    <dgm:pt modelId="{F9C21CE1-F830-FA42-A722-39D75A5B859D}" type="sibTrans" cxnId="{231DC2F3-5D6D-5346-8730-525195D2E70B}">
      <dgm:prSet/>
      <dgm:spPr>
        <a:solidFill>
          <a:srgbClr val="263748">
            <a:alpha val="90000"/>
          </a:srgbClr>
        </a:solidFill>
      </dgm:spPr>
      <dgm:t>
        <a:bodyPr/>
        <a:lstStyle/>
        <a:p>
          <a:endParaRPr lang="en-US"/>
        </a:p>
      </dgm:t>
    </dgm:pt>
    <dgm:pt modelId="{8D11D69A-FAA2-D345-AB22-124298392F1E}">
      <dgm:prSet phldrT="[Text]"/>
      <dgm:spPr>
        <a:solidFill>
          <a:srgbClr val="1A5682"/>
        </a:solidFill>
        <a:effectLst/>
      </dgm:spPr>
      <dgm:t>
        <a:bodyPr/>
        <a:lstStyle/>
        <a:p>
          <a:r>
            <a:rPr lang="en-US" dirty="0" smtClean="0">
              <a:latin typeface="Avenir Light"/>
              <a:cs typeface="Avenir Light"/>
            </a:rPr>
            <a:t>http://</a:t>
          </a:r>
          <a:r>
            <a:rPr lang="en-US" dirty="0" err="1" smtClean="0">
              <a:latin typeface="Avenir Light"/>
              <a:cs typeface="Avenir Light"/>
            </a:rPr>
            <a:t>www.rstudio.com</a:t>
          </a:r>
          <a:r>
            <a:rPr lang="en-US" dirty="0" smtClean="0">
              <a:latin typeface="Avenir Light"/>
              <a:cs typeface="Avenir Light"/>
            </a:rPr>
            <a:t>/products/</a:t>
          </a:r>
          <a:r>
            <a:rPr lang="en-US" dirty="0" err="1" smtClean="0">
              <a:latin typeface="Avenir Light"/>
              <a:cs typeface="Avenir Light"/>
            </a:rPr>
            <a:t>rstudio</a:t>
          </a:r>
          <a:r>
            <a:rPr lang="en-US" dirty="0" smtClean="0">
              <a:latin typeface="Avenir Light"/>
              <a:cs typeface="Avenir Light"/>
            </a:rPr>
            <a:t>/download/</a:t>
          </a:r>
          <a:endParaRPr lang="en-US" dirty="0">
            <a:latin typeface="Avenir Light"/>
            <a:cs typeface="Avenir Light"/>
          </a:endParaRPr>
        </a:p>
      </dgm:t>
    </dgm:pt>
    <dgm:pt modelId="{65449BB5-7D8D-6A4A-BF73-8890F82B02C6}" type="parTrans" cxnId="{6B994812-C5EC-094B-8543-34953B25FF47}">
      <dgm:prSet/>
      <dgm:spPr/>
      <dgm:t>
        <a:bodyPr/>
        <a:lstStyle/>
        <a:p>
          <a:endParaRPr lang="en-US"/>
        </a:p>
      </dgm:t>
    </dgm:pt>
    <dgm:pt modelId="{7A129F5A-343F-8248-8003-D3792AB5F4EC}" type="sibTrans" cxnId="{6B994812-C5EC-094B-8543-34953B25FF47}">
      <dgm:prSet/>
      <dgm:spPr/>
      <dgm:t>
        <a:bodyPr/>
        <a:lstStyle/>
        <a:p>
          <a:endParaRPr lang="en-US"/>
        </a:p>
      </dgm:t>
    </dgm:pt>
    <dgm:pt modelId="{74301174-A74C-F247-9ED9-EAF984EBAF54}">
      <dgm:prSet phldrT="[Text]"/>
      <dgm:spPr>
        <a:solidFill>
          <a:srgbClr val="1A5682"/>
        </a:solidFill>
        <a:effectLst/>
      </dgm:spPr>
      <dgm:t>
        <a:bodyPr/>
        <a:lstStyle/>
        <a:p>
          <a:r>
            <a:rPr lang="en-US" dirty="0" smtClean="0">
              <a:latin typeface="Avenir Light"/>
              <a:cs typeface="Avenir Light"/>
            </a:rPr>
            <a:t>http://</a:t>
          </a:r>
          <a:r>
            <a:rPr lang="en-US" dirty="0" err="1" smtClean="0">
              <a:latin typeface="Avenir Light"/>
              <a:cs typeface="Avenir Light"/>
            </a:rPr>
            <a:t>cran.us.r-project.org</a:t>
          </a:r>
          <a:r>
            <a:rPr lang="en-US" dirty="0" smtClean="0">
              <a:latin typeface="Avenir Light"/>
              <a:cs typeface="Avenir Light"/>
            </a:rPr>
            <a:t>/</a:t>
          </a:r>
          <a:endParaRPr lang="en-US" dirty="0">
            <a:latin typeface="Avenir Light"/>
            <a:cs typeface="Avenir Light"/>
          </a:endParaRPr>
        </a:p>
      </dgm:t>
    </dgm:pt>
    <dgm:pt modelId="{54E70783-1307-2942-9917-726A39440677}" type="parTrans" cxnId="{696A8DC1-3076-E340-90C6-B29268DA7209}">
      <dgm:prSet/>
      <dgm:spPr/>
      <dgm:t>
        <a:bodyPr/>
        <a:lstStyle/>
        <a:p>
          <a:endParaRPr lang="en-US"/>
        </a:p>
      </dgm:t>
    </dgm:pt>
    <dgm:pt modelId="{13F7E4CF-01F5-F740-A8B1-29ADC5A4C7D7}" type="sibTrans" cxnId="{696A8DC1-3076-E340-90C6-B29268DA7209}">
      <dgm:prSet/>
      <dgm:spPr/>
      <dgm:t>
        <a:bodyPr/>
        <a:lstStyle/>
        <a:p>
          <a:endParaRPr lang="en-US"/>
        </a:p>
      </dgm:t>
    </dgm:pt>
    <dgm:pt modelId="{3018FF2B-444E-3742-8E8C-EF70D68C6FA9}">
      <dgm:prSet phldrT="[Text]"/>
      <dgm:spPr>
        <a:solidFill>
          <a:srgbClr val="1A5682"/>
        </a:solidFill>
        <a:effectLst/>
      </dgm:spPr>
      <dgm:t>
        <a:bodyPr/>
        <a:lstStyle/>
        <a:p>
          <a:r>
            <a:rPr lang="en-US" dirty="0" smtClean="0">
              <a:latin typeface="Avenir Light"/>
              <a:cs typeface="Avenir Light"/>
            </a:rPr>
            <a:t>Install Packages</a:t>
          </a:r>
          <a:endParaRPr lang="en-US" dirty="0">
            <a:latin typeface="Avenir Light"/>
            <a:cs typeface="Avenir Light"/>
          </a:endParaRPr>
        </a:p>
      </dgm:t>
    </dgm:pt>
    <dgm:pt modelId="{FC0D1D03-88DC-924C-BEE3-BE75F0B0B3A1}" type="parTrans" cxnId="{F71D5BEE-7419-AD41-A41D-456196DFF507}">
      <dgm:prSet/>
      <dgm:spPr/>
      <dgm:t>
        <a:bodyPr/>
        <a:lstStyle/>
        <a:p>
          <a:endParaRPr lang="en-US"/>
        </a:p>
      </dgm:t>
    </dgm:pt>
    <dgm:pt modelId="{2FD7431A-962E-9042-B3B7-41E840267C17}" type="sibTrans" cxnId="{F71D5BEE-7419-AD41-A41D-456196DFF507}">
      <dgm:prSet/>
      <dgm:spPr/>
      <dgm:t>
        <a:bodyPr/>
        <a:lstStyle/>
        <a:p>
          <a:endParaRPr lang="en-US"/>
        </a:p>
      </dgm:t>
    </dgm:pt>
    <dgm:pt modelId="{509BD7D6-4AAA-0C41-BB79-D1A1C156EAB2}">
      <dgm:prSet phldrT="[Text]"/>
      <dgm:spPr>
        <a:solidFill>
          <a:srgbClr val="1A5682"/>
        </a:solidFill>
        <a:effectLst/>
      </dgm:spPr>
      <dgm:t>
        <a:bodyPr/>
        <a:lstStyle/>
        <a:p>
          <a:r>
            <a:rPr lang="en-US" dirty="0" smtClean="0">
              <a:latin typeface="Avenir Light"/>
              <a:cs typeface="Avenir Light"/>
            </a:rPr>
            <a:t>Run “1_Install_Packages.R” script</a:t>
          </a:r>
          <a:endParaRPr lang="en-US" dirty="0">
            <a:latin typeface="Avenir Light"/>
            <a:cs typeface="Avenir Light"/>
          </a:endParaRPr>
        </a:p>
      </dgm:t>
    </dgm:pt>
    <dgm:pt modelId="{B6F1A662-BFC0-BE41-B514-F3A85BB3096B}" type="parTrans" cxnId="{835AC7B5-53E9-9D44-B933-F0248BFB2FD1}">
      <dgm:prSet/>
      <dgm:spPr/>
      <dgm:t>
        <a:bodyPr/>
        <a:lstStyle/>
        <a:p>
          <a:endParaRPr lang="en-US"/>
        </a:p>
      </dgm:t>
    </dgm:pt>
    <dgm:pt modelId="{143F4D30-A9C1-B344-812C-D425C347A4E4}" type="sibTrans" cxnId="{835AC7B5-53E9-9D44-B933-F0248BFB2FD1}">
      <dgm:prSet/>
      <dgm:spPr/>
      <dgm:t>
        <a:bodyPr/>
        <a:lstStyle/>
        <a:p>
          <a:endParaRPr lang="en-US"/>
        </a:p>
      </dgm:t>
    </dgm:pt>
    <dgm:pt modelId="{093DEC33-5348-A345-A8DF-88FF8A830913}">
      <dgm:prSet phldrT="[Text]"/>
      <dgm:spPr>
        <a:solidFill>
          <a:srgbClr val="1A5682"/>
        </a:solidFill>
        <a:effectLst/>
      </dgm:spPr>
      <dgm:t>
        <a:bodyPr/>
        <a:lstStyle/>
        <a:p>
          <a:r>
            <a:rPr lang="en-US" dirty="0" smtClean="0">
              <a:latin typeface="Avenir Light"/>
              <a:cs typeface="Avenir Light"/>
            </a:rPr>
            <a:t>An error may occur if the Java version doesn’t match and depending on the OS.  In that case install packages individually. </a:t>
          </a:r>
          <a:endParaRPr lang="en-US" dirty="0">
            <a:latin typeface="Avenir Light"/>
            <a:cs typeface="Avenir Light"/>
          </a:endParaRPr>
        </a:p>
      </dgm:t>
    </dgm:pt>
    <dgm:pt modelId="{99D4A4E3-39A0-E043-BCF6-7A25D92295BE}" type="parTrans" cxnId="{74E56EDB-4ED1-224E-842E-D924F6C9BD93}">
      <dgm:prSet/>
      <dgm:spPr/>
      <dgm:t>
        <a:bodyPr/>
        <a:lstStyle/>
        <a:p>
          <a:endParaRPr lang="en-US"/>
        </a:p>
      </dgm:t>
    </dgm:pt>
    <dgm:pt modelId="{30236964-ECB4-884C-8EF0-EB063C35417E}" type="sibTrans" cxnId="{74E56EDB-4ED1-224E-842E-D924F6C9BD93}">
      <dgm:prSet/>
      <dgm:spPr/>
      <dgm:t>
        <a:bodyPr/>
        <a:lstStyle/>
        <a:p>
          <a:endParaRPr lang="en-US"/>
        </a:p>
      </dgm:t>
    </dgm:pt>
    <dgm:pt modelId="{43D1CDB2-CA86-5944-BD66-9E338CEF8325}" type="pres">
      <dgm:prSet presAssocID="{854DABB1-5F32-B64F-AA01-A8B4A98D860B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A15F946-2FEA-8346-8970-504560233BE2}" type="pres">
      <dgm:prSet presAssocID="{854DABB1-5F32-B64F-AA01-A8B4A98D860B}" presName="dummyMaxCanvas" presStyleCnt="0">
        <dgm:presLayoutVars/>
      </dgm:prSet>
      <dgm:spPr/>
    </dgm:pt>
    <dgm:pt modelId="{FB6F4ED4-F02D-0842-B898-1E49D18912E5}" type="pres">
      <dgm:prSet presAssocID="{854DABB1-5F32-B64F-AA01-A8B4A98D860B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175729-472A-5B42-80B6-A2003AC4AD06}" type="pres">
      <dgm:prSet presAssocID="{854DABB1-5F32-B64F-AA01-A8B4A98D860B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97C7AD-4E0D-8E4C-9E8E-C3361580F3C6}" type="pres">
      <dgm:prSet presAssocID="{854DABB1-5F32-B64F-AA01-A8B4A98D860B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FE3D62-8A98-E447-A76A-99A98784773D}" type="pres">
      <dgm:prSet presAssocID="{854DABB1-5F32-B64F-AA01-A8B4A98D860B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29A09C-5010-7942-AF8D-785541DF0378}" type="pres">
      <dgm:prSet presAssocID="{854DABB1-5F32-B64F-AA01-A8B4A98D860B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9B473C-F1EB-EA4E-A779-35E6EF829044}" type="pres">
      <dgm:prSet presAssocID="{854DABB1-5F32-B64F-AA01-A8B4A98D860B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F15AFE-93D8-8745-81B8-5FF25C32CA79}" type="pres">
      <dgm:prSet presAssocID="{854DABB1-5F32-B64F-AA01-A8B4A98D860B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BEB2F4-777B-2D43-8357-EC3BD241575F}" type="pres">
      <dgm:prSet presAssocID="{854DABB1-5F32-B64F-AA01-A8B4A98D860B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71D5BEE-7419-AD41-A41D-456196DFF507}" srcId="{854DABB1-5F32-B64F-AA01-A8B4A98D860B}" destId="{3018FF2B-444E-3742-8E8C-EF70D68C6FA9}" srcOrd="2" destOrd="0" parTransId="{FC0D1D03-88DC-924C-BEE3-BE75F0B0B3A1}" sibTransId="{2FD7431A-962E-9042-B3B7-41E840267C17}"/>
    <dgm:cxn modelId="{0CCB1816-E53F-9846-AED3-4F45AA75E113}" type="presOf" srcId="{74301174-A74C-F247-9ED9-EAF984EBAF54}" destId="{FB6F4ED4-F02D-0842-B898-1E49D18912E5}" srcOrd="0" destOrd="1" presId="urn:microsoft.com/office/officeart/2005/8/layout/vProcess5"/>
    <dgm:cxn modelId="{40C974CC-AC48-0A4B-84F6-5BBCB7A94A39}" type="presOf" srcId="{8D11D69A-FAA2-D345-AB22-124298392F1E}" destId="{FB6F4ED4-F02D-0842-B898-1E49D18912E5}" srcOrd="0" destOrd="2" presId="urn:microsoft.com/office/officeart/2005/8/layout/vProcess5"/>
    <dgm:cxn modelId="{9C74F750-8117-BF43-B5BC-5B828E56E9A9}" type="presOf" srcId="{854DABB1-5F32-B64F-AA01-A8B4A98D860B}" destId="{43D1CDB2-CA86-5944-BD66-9E338CEF8325}" srcOrd="0" destOrd="0" presId="urn:microsoft.com/office/officeart/2005/8/layout/vProcess5"/>
    <dgm:cxn modelId="{8494E341-F69E-C447-9C5A-8367907E3C7A}" type="presOf" srcId="{3018FF2B-444E-3742-8E8C-EF70D68C6FA9}" destId="{49BEB2F4-777B-2D43-8357-EC3BD241575F}" srcOrd="1" destOrd="0" presId="urn:microsoft.com/office/officeart/2005/8/layout/vProcess5"/>
    <dgm:cxn modelId="{BEECEC6E-53C3-6340-A757-3A53EB9E462C}" type="presOf" srcId="{093DEC33-5348-A345-A8DF-88FF8A830913}" destId="{49BEB2F4-777B-2D43-8357-EC3BD241575F}" srcOrd="1" destOrd="2" presId="urn:microsoft.com/office/officeart/2005/8/layout/vProcess5"/>
    <dgm:cxn modelId="{696A8DC1-3076-E340-90C6-B29268DA7209}" srcId="{FD9B1392-1384-0440-85AB-F0290E95CDFD}" destId="{74301174-A74C-F247-9ED9-EAF984EBAF54}" srcOrd="0" destOrd="0" parTransId="{54E70783-1307-2942-9917-726A39440677}" sibTransId="{13F7E4CF-01F5-F740-A8B1-29ADC5A4C7D7}"/>
    <dgm:cxn modelId="{ACAFE923-66AB-0D47-AC3A-14FA92547511}" type="presOf" srcId="{FD9B1392-1384-0440-85AB-F0290E95CDFD}" destId="{C29B473C-F1EB-EA4E-A779-35E6EF829044}" srcOrd="1" destOrd="0" presId="urn:microsoft.com/office/officeart/2005/8/layout/vProcess5"/>
    <dgm:cxn modelId="{6B994812-C5EC-094B-8543-34953B25FF47}" srcId="{FD9B1392-1384-0440-85AB-F0290E95CDFD}" destId="{8D11D69A-FAA2-D345-AB22-124298392F1E}" srcOrd="1" destOrd="0" parTransId="{65449BB5-7D8D-6A4A-BF73-8890F82B02C6}" sibTransId="{7A129F5A-343F-8248-8003-D3792AB5F4EC}"/>
    <dgm:cxn modelId="{92924AEE-F8C4-9E4B-87DB-44EDDED4A0CD}" type="presOf" srcId="{509BD7D6-4AAA-0C41-BB79-D1A1C156EAB2}" destId="{49BEB2F4-777B-2D43-8357-EC3BD241575F}" srcOrd="1" destOrd="1" presId="urn:microsoft.com/office/officeart/2005/8/layout/vProcess5"/>
    <dgm:cxn modelId="{E4B0B9B3-36C3-B54C-B56A-F479AD43D310}" type="presOf" srcId="{8D11D69A-FAA2-D345-AB22-124298392F1E}" destId="{C29B473C-F1EB-EA4E-A779-35E6EF829044}" srcOrd="1" destOrd="2" presId="urn:microsoft.com/office/officeart/2005/8/layout/vProcess5"/>
    <dgm:cxn modelId="{2B4CC3C7-8ED9-E049-B15A-1F2190662176}" type="presOf" srcId="{093DEC33-5348-A345-A8DF-88FF8A830913}" destId="{D097C7AD-4E0D-8E4C-9E8E-C3361580F3C6}" srcOrd="0" destOrd="2" presId="urn:microsoft.com/office/officeart/2005/8/layout/vProcess5"/>
    <dgm:cxn modelId="{B44F0FEC-0599-0247-9A14-626A7ED13E6B}" type="presOf" srcId="{C7361663-596A-FD41-BA30-FEB69F4F3045}" destId="{2CFE3D62-8A98-E447-A76A-99A98784773D}" srcOrd="0" destOrd="0" presId="urn:microsoft.com/office/officeart/2005/8/layout/vProcess5"/>
    <dgm:cxn modelId="{74E56EDB-4ED1-224E-842E-D924F6C9BD93}" srcId="{509BD7D6-4AAA-0C41-BB79-D1A1C156EAB2}" destId="{093DEC33-5348-A345-A8DF-88FF8A830913}" srcOrd="0" destOrd="0" parTransId="{99D4A4E3-39A0-E043-BCF6-7A25D92295BE}" sibTransId="{30236964-ECB4-884C-8EF0-EB063C35417E}"/>
    <dgm:cxn modelId="{3462B4F2-7E7A-774F-A141-25CC5C8C51C6}" type="presOf" srcId="{F9C21CE1-F830-FA42-A722-39D75A5B859D}" destId="{8F29A09C-5010-7942-AF8D-785541DF0378}" srcOrd="0" destOrd="0" presId="urn:microsoft.com/office/officeart/2005/8/layout/vProcess5"/>
    <dgm:cxn modelId="{231DC2F3-5D6D-5346-8730-525195D2E70B}" srcId="{854DABB1-5F32-B64F-AA01-A8B4A98D860B}" destId="{C9579760-D8FC-3A4B-99D8-0BCECA910308}" srcOrd="1" destOrd="0" parTransId="{F8C4E8CC-13FD-D741-B0C5-24AE77665183}" sibTransId="{F9C21CE1-F830-FA42-A722-39D75A5B859D}"/>
    <dgm:cxn modelId="{45380721-EF57-CA42-ACBB-63939AA64735}" type="presOf" srcId="{509BD7D6-4AAA-0C41-BB79-D1A1C156EAB2}" destId="{D097C7AD-4E0D-8E4C-9E8E-C3361580F3C6}" srcOrd="0" destOrd="1" presId="urn:microsoft.com/office/officeart/2005/8/layout/vProcess5"/>
    <dgm:cxn modelId="{D4141261-DAB3-7743-A62A-7A10C6D7F6E6}" type="presOf" srcId="{3018FF2B-444E-3742-8E8C-EF70D68C6FA9}" destId="{D097C7AD-4E0D-8E4C-9E8E-C3361580F3C6}" srcOrd="0" destOrd="0" presId="urn:microsoft.com/office/officeart/2005/8/layout/vProcess5"/>
    <dgm:cxn modelId="{438BC7F3-997C-AE4C-A0AF-AD00D8A75025}" type="presOf" srcId="{C9579760-D8FC-3A4B-99D8-0BCECA910308}" destId="{0FF15AFE-93D8-8745-81B8-5FF25C32CA79}" srcOrd="1" destOrd="0" presId="urn:microsoft.com/office/officeart/2005/8/layout/vProcess5"/>
    <dgm:cxn modelId="{AEA2EDB5-1E6A-1F45-BD01-6724E67FC6A0}" type="presOf" srcId="{FD9B1392-1384-0440-85AB-F0290E95CDFD}" destId="{FB6F4ED4-F02D-0842-B898-1E49D18912E5}" srcOrd="0" destOrd="0" presId="urn:microsoft.com/office/officeart/2005/8/layout/vProcess5"/>
    <dgm:cxn modelId="{64E3D5B8-7D6E-0C4E-9124-F8DDEB100ADC}" srcId="{854DABB1-5F32-B64F-AA01-A8B4A98D860B}" destId="{FD9B1392-1384-0440-85AB-F0290E95CDFD}" srcOrd="0" destOrd="0" parTransId="{23DC75F0-87A7-3E43-9248-08CD80157D86}" sibTransId="{C7361663-596A-FD41-BA30-FEB69F4F3045}"/>
    <dgm:cxn modelId="{8AC0A1E1-3F2A-BC44-BFDA-E421557D4895}" type="presOf" srcId="{C9579760-D8FC-3A4B-99D8-0BCECA910308}" destId="{4D175729-472A-5B42-80B6-A2003AC4AD06}" srcOrd="0" destOrd="0" presId="urn:microsoft.com/office/officeart/2005/8/layout/vProcess5"/>
    <dgm:cxn modelId="{1E9AD403-F044-8447-BD6C-CC48BDC28286}" type="presOf" srcId="{74301174-A74C-F247-9ED9-EAF984EBAF54}" destId="{C29B473C-F1EB-EA4E-A779-35E6EF829044}" srcOrd="1" destOrd="1" presId="urn:microsoft.com/office/officeart/2005/8/layout/vProcess5"/>
    <dgm:cxn modelId="{835AC7B5-53E9-9D44-B933-F0248BFB2FD1}" srcId="{3018FF2B-444E-3742-8E8C-EF70D68C6FA9}" destId="{509BD7D6-4AAA-0C41-BB79-D1A1C156EAB2}" srcOrd="0" destOrd="0" parTransId="{B6F1A662-BFC0-BE41-B514-F3A85BB3096B}" sibTransId="{143F4D30-A9C1-B344-812C-D425C347A4E4}"/>
    <dgm:cxn modelId="{F072E4A3-5B71-BA4A-B763-B3F972E1B925}" type="presParOf" srcId="{43D1CDB2-CA86-5944-BD66-9E338CEF8325}" destId="{9A15F946-2FEA-8346-8970-504560233BE2}" srcOrd="0" destOrd="0" presId="urn:microsoft.com/office/officeart/2005/8/layout/vProcess5"/>
    <dgm:cxn modelId="{F587EE3B-4F33-6049-882D-BA261386F07A}" type="presParOf" srcId="{43D1CDB2-CA86-5944-BD66-9E338CEF8325}" destId="{FB6F4ED4-F02D-0842-B898-1E49D18912E5}" srcOrd="1" destOrd="0" presId="urn:microsoft.com/office/officeart/2005/8/layout/vProcess5"/>
    <dgm:cxn modelId="{06BD30FD-7040-FA41-8F87-559B00B1AFC6}" type="presParOf" srcId="{43D1CDB2-CA86-5944-BD66-9E338CEF8325}" destId="{4D175729-472A-5B42-80B6-A2003AC4AD06}" srcOrd="2" destOrd="0" presId="urn:microsoft.com/office/officeart/2005/8/layout/vProcess5"/>
    <dgm:cxn modelId="{4661FF92-5A25-0C45-B61A-9ADE7B2389EA}" type="presParOf" srcId="{43D1CDB2-CA86-5944-BD66-9E338CEF8325}" destId="{D097C7AD-4E0D-8E4C-9E8E-C3361580F3C6}" srcOrd="3" destOrd="0" presId="urn:microsoft.com/office/officeart/2005/8/layout/vProcess5"/>
    <dgm:cxn modelId="{511171BC-A52E-9541-86AB-87E4F86E4977}" type="presParOf" srcId="{43D1CDB2-CA86-5944-BD66-9E338CEF8325}" destId="{2CFE3D62-8A98-E447-A76A-99A98784773D}" srcOrd="4" destOrd="0" presId="urn:microsoft.com/office/officeart/2005/8/layout/vProcess5"/>
    <dgm:cxn modelId="{A779C2A3-97B5-B34D-B337-37E6713656F6}" type="presParOf" srcId="{43D1CDB2-CA86-5944-BD66-9E338CEF8325}" destId="{8F29A09C-5010-7942-AF8D-785541DF0378}" srcOrd="5" destOrd="0" presId="urn:microsoft.com/office/officeart/2005/8/layout/vProcess5"/>
    <dgm:cxn modelId="{E7C85184-C14C-F642-A468-44AFEF27DC61}" type="presParOf" srcId="{43D1CDB2-CA86-5944-BD66-9E338CEF8325}" destId="{C29B473C-F1EB-EA4E-A779-35E6EF829044}" srcOrd="6" destOrd="0" presId="urn:microsoft.com/office/officeart/2005/8/layout/vProcess5"/>
    <dgm:cxn modelId="{4FE48934-842E-9B40-8746-0F9170F1F1B5}" type="presParOf" srcId="{43D1CDB2-CA86-5944-BD66-9E338CEF8325}" destId="{0FF15AFE-93D8-8745-81B8-5FF25C32CA79}" srcOrd="7" destOrd="0" presId="urn:microsoft.com/office/officeart/2005/8/layout/vProcess5"/>
    <dgm:cxn modelId="{FB02B94D-97EF-4B48-84D2-5D3687D11113}" type="presParOf" srcId="{43D1CDB2-CA86-5944-BD66-9E338CEF8325}" destId="{49BEB2F4-777B-2D43-8357-EC3BD241575F}" srcOrd="8" destOrd="0" presId="urn:microsoft.com/office/officeart/2005/8/layout/vProcess5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0F2356-F73C-684A-8293-23A18C55B0AB}">
      <dsp:nvSpPr>
        <dsp:cNvPr id="0" name=""/>
        <dsp:cNvSpPr/>
      </dsp:nvSpPr>
      <dsp:spPr>
        <a:xfrm>
          <a:off x="0" y="0"/>
          <a:ext cx="4693920" cy="731520"/>
        </a:xfrm>
        <a:prstGeom prst="roundRect">
          <a:avLst>
            <a:gd name="adj" fmla="val 10000"/>
          </a:avLst>
        </a:prstGeom>
        <a:solidFill>
          <a:srgbClr val="F0951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Avenir Light"/>
              <a:cs typeface="Avenir Light"/>
            </a:rPr>
            <a:t>Set the Working Directory</a:t>
          </a:r>
          <a:endParaRPr lang="en-US" sz="2000" kern="1200" dirty="0">
            <a:latin typeface="Avenir Light"/>
            <a:cs typeface="Avenir Light"/>
          </a:endParaRPr>
        </a:p>
      </dsp:txBody>
      <dsp:txXfrm>
        <a:off x="21425" y="21425"/>
        <a:ext cx="3818966" cy="688670"/>
      </dsp:txXfrm>
    </dsp:sp>
    <dsp:sp modelId="{734FE9BC-2442-C740-965E-2778F3BD5DC1}">
      <dsp:nvSpPr>
        <dsp:cNvPr id="0" name=""/>
        <dsp:cNvSpPr/>
      </dsp:nvSpPr>
      <dsp:spPr>
        <a:xfrm>
          <a:off x="350520" y="833120"/>
          <a:ext cx="4693920" cy="731520"/>
        </a:xfrm>
        <a:prstGeom prst="roundRect">
          <a:avLst>
            <a:gd name="adj" fmla="val 10000"/>
          </a:avLst>
        </a:prstGeom>
        <a:solidFill>
          <a:srgbClr val="F0951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Avenir Light"/>
              <a:cs typeface="Avenir Light"/>
            </a:rPr>
            <a:t>Load Libraries</a:t>
          </a:r>
          <a:endParaRPr lang="en-US" sz="2000" kern="1200" dirty="0">
            <a:latin typeface="Avenir Light"/>
            <a:cs typeface="Avenir Light"/>
          </a:endParaRPr>
        </a:p>
      </dsp:txBody>
      <dsp:txXfrm>
        <a:off x="371945" y="854545"/>
        <a:ext cx="3825062" cy="688669"/>
      </dsp:txXfrm>
    </dsp:sp>
    <dsp:sp modelId="{556B04A7-839D-8B44-B67F-FB2056AC213B}">
      <dsp:nvSpPr>
        <dsp:cNvPr id="0" name=""/>
        <dsp:cNvSpPr/>
      </dsp:nvSpPr>
      <dsp:spPr>
        <a:xfrm>
          <a:off x="701039" y="1666240"/>
          <a:ext cx="4693920" cy="731520"/>
        </a:xfrm>
        <a:prstGeom prst="roundRect">
          <a:avLst>
            <a:gd name="adj" fmla="val 10000"/>
          </a:avLst>
        </a:prstGeom>
        <a:solidFill>
          <a:srgbClr val="F0951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Avenir Light"/>
              <a:cs typeface="Avenir Light"/>
            </a:rPr>
            <a:t>Make Custom Functions &amp; Specify Options</a:t>
          </a:r>
          <a:endParaRPr lang="en-US" sz="2000" kern="1200" dirty="0">
            <a:latin typeface="Avenir Light"/>
            <a:cs typeface="Avenir Light"/>
          </a:endParaRPr>
        </a:p>
      </dsp:txBody>
      <dsp:txXfrm>
        <a:off x="722464" y="1687665"/>
        <a:ext cx="3825062" cy="688669"/>
      </dsp:txXfrm>
    </dsp:sp>
    <dsp:sp modelId="{1D0EA67E-8AB8-454C-BCFA-5D0836886544}">
      <dsp:nvSpPr>
        <dsp:cNvPr id="0" name=""/>
        <dsp:cNvSpPr/>
      </dsp:nvSpPr>
      <dsp:spPr>
        <a:xfrm>
          <a:off x="1051559" y="2499360"/>
          <a:ext cx="4693920" cy="731520"/>
        </a:xfrm>
        <a:prstGeom prst="roundRect">
          <a:avLst>
            <a:gd name="adj" fmla="val 10000"/>
          </a:avLst>
        </a:prstGeom>
        <a:solidFill>
          <a:srgbClr val="F0951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Avenir Light"/>
              <a:cs typeface="Avenir Light"/>
            </a:rPr>
            <a:t>Read in Data &amp; Pre-Process</a:t>
          </a:r>
          <a:endParaRPr lang="en-US" sz="2000" kern="1200" dirty="0">
            <a:latin typeface="Avenir Light"/>
            <a:cs typeface="Avenir Light"/>
          </a:endParaRPr>
        </a:p>
      </dsp:txBody>
      <dsp:txXfrm>
        <a:off x="1072984" y="2520785"/>
        <a:ext cx="3825062" cy="688669"/>
      </dsp:txXfrm>
    </dsp:sp>
    <dsp:sp modelId="{EDB98134-5B82-2444-85F9-959F976B716B}">
      <dsp:nvSpPr>
        <dsp:cNvPr id="0" name=""/>
        <dsp:cNvSpPr/>
      </dsp:nvSpPr>
      <dsp:spPr>
        <a:xfrm>
          <a:off x="1402079" y="3332480"/>
          <a:ext cx="4693920" cy="731520"/>
        </a:xfrm>
        <a:prstGeom prst="roundRect">
          <a:avLst>
            <a:gd name="adj" fmla="val 10000"/>
          </a:avLst>
        </a:prstGeom>
        <a:solidFill>
          <a:srgbClr val="F0951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Avenir Light"/>
              <a:cs typeface="Avenir Light"/>
            </a:rPr>
            <a:t>Perform Analysis &amp; Save</a:t>
          </a:r>
          <a:endParaRPr lang="en-US" sz="2000" kern="1200" dirty="0">
            <a:latin typeface="Avenir Light"/>
            <a:cs typeface="Avenir Light"/>
          </a:endParaRPr>
        </a:p>
      </dsp:txBody>
      <dsp:txXfrm>
        <a:off x="1423504" y="3353905"/>
        <a:ext cx="3825062" cy="688669"/>
      </dsp:txXfrm>
    </dsp:sp>
    <dsp:sp modelId="{6C407538-5D1C-7F4C-8813-C1864E76D6DD}">
      <dsp:nvSpPr>
        <dsp:cNvPr id="0" name=""/>
        <dsp:cNvSpPr/>
      </dsp:nvSpPr>
      <dsp:spPr>
        <a:xfrm>
          <a:off x="4218432" y="534416"/>
          <a:ext cx="475488" cy="475488"/>
        </a:xfrm>
        <a:prstGeom prst="downArrow">
          <a:avLst>
            <a:gd name="adj1" fmla="val 55000"/>
            <a:gd name="adj2" fmla="val 45000"/>
          </a:avLst>
        </a:prstGeom>
        <a:solidFill>
          <a:srgbClr val="B16E0C">
            <a:alpha val="90000"/>
          </a:srgbClr>
        </a:solidFill>
        <a:ln w="9525" cap="flat" cmpd="sng" algn="ctr">
          <a:solidFill>
            <a:srgbClr val="FFFFFF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4325417" y="534416"/>
        <a:ext cx="261518" cy="357805"/>
      </dsp:txXfrm>
    </dsp:sp>
    <dsp:sp modelId="{C902FA66-B5D7-F341-9326-F6F505174D22}">
      <dsp:nvSpPr>
        <dsp:cNvPr id="0" name=""/>
        <dsp:cNvSpPr/>
      </dsp:nvSpPr>
      <dsp:spPr>
        <a:xfrm>
          <a:off x="4568952" y="1367536"/>
          <a:ext cx="475488" cy="475488"/>
        </a:xfrm>
        <a:prstGeom prst="downArrow">
          <a:avLst>
            <a:gd name="adj1" fmla="val 55000"/>
            <a:gd name="adj2" fmla="val 45000"/>
          </a:avLst>
        </a:prstGeom>
        <a:solidFill>
          <a:srgbClr val="B16E0C">
            <a:alpha val="90000"/>
          </a:srgbClr>
        </a:solidFill>
        <a:ln w="9525" cap="flat" cmpd="sng" algn="ctr">
          <a:solidFill>
            <a:srgbClr val="FFFFFF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4675937" y="1367536"/>
        <a:ext cx="261518" cy="357805"/>
      </dsp:txXfrm>
    </dsp:sp>
    <dsp:sp modelId="{D120306C-F826-5846-98C4-98DE093CFBDB}">
      <dsp:nvSpPr>
        <dsp:cNvPr id="0" name=""/>
        <dsp:cNvSpPr/>
      </dsp:nvSpPr>
      <dsp:spPr>
        <a:xfrm>
          <a:off x="4919472" y="2188464"/>
          <a:ext cx="475488" cy="475488"/>
        </a:xfrm>
        <a:prstGeom prst="downArrow">
          <a:avLst>
            <a:gd name="adj1" fmla="val 55000"/>
            <a:gd name="adj2" fmla="val 45000"/>
          </a:avLst>
        </a:prstGeom>
        <a:solidFill>
          <a:srgbClr val="B16E0C">
            <a:alpha val="90000"/>
          </a:srgbClr>
        </a:solidFill>
        <a:ln w="9525" cap="flat" cmpd="sng" algn="ctr">
          <a:solidFill>
            <a:srgbClr val="FFFFFF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5026457" y="2188464"/>
        <a:ext cx="261518" cy="357805"/>
      </dsp:txXfrm>
    </dsp:sp>
    <dsp:sp modelId="{54EE6A91-A36A-8F48-A077-D9EC3C5EDE26}">
      <dsp:nvSpPr>
        <dsp:cNvPr id="0" name=""/>
        <dsp:cNvSpPr/>
      </dsp:nvSpPr>
      <dsp:spPr>
        <a:xfrm>
          <a:off x="5269992" y="3029712"/>
          <a:ext cx="475488" cy="475488"/>
        </a:xfrm>
        <a:prstGeom prst="downArrow">
          <a:avLst>
            <a:gd name="adj1" fmla="val 55000"/>
            <a:gd name="adj2" fmla="val 45000"/>
          </a:avLst>
        </a:prstGeom>
        <a:solidFill>
          <a:srgbClr val="B16E0C">
            <a:alpha val="90000"/>
          </a:srgbClr>
        </a:solidFill>
        <a:ln w="9525" cap="flat" cmpd="sng" algn="ctr">
          <a:solidFill>
            <a:srgbClr val="FFFFFF">
              <a:alpha val="90000"/>
            </a:srgb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5376977" y="3029712"/>
        <a:ext cx="261518" cy="3578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6F4ED4-F02D-0842-B898-1E49D18912E5}">
      <dsp:nvSpPr>
        <dsp:cNvPr id="0" name=""/>
        <dsp:cNvSpPr/>
      </dsp:nvSpPr>
      <dsp:spPr>
        <a:xfrm>
          <a:off x="0" y="0"/>
          <a:ext cx="6992577" cy="1206842"/>
        </a:xfrm>
        <a:prstGeom prst="roundRect">
          <a:avLst>
            <a:gd name="adj" fmla="val 10000"/>
          </a:avLst>
        </a:prstGeom>
        <a:solidFill>
          <a:srgbClr val="1A568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venir Heavy"/>
              <a:cs typeface="Avenir Heavy"/>
            </a:rPr>
            <a:t>Install R/R Studio</a:t>
          </a:r>
          <a:endParaRPr lang="en-US" sz="1800" kern="1200" dirty="0">
            <a:latin typeface="Avenir Heavy"/>
            <a:cs typeface="Avenir Heavy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venir Light"/>
              <a:cs typeface="Avenir Light"/>
            </a:rPr>
            <a:t>http://</a:t>
          </a:r>
          <a:r>
            <a:rPr lang="en-US" sz="1400" kern="1200" dirty="0" err="1" smtClean="0">
              <a:latin typeface="Avenir Light"/>
              <a:cs typeface="Avenir Light"/>
            </a:rPr>
            <a:t>cran.us.r-project.org</a:t>
          </a:r>
          <a:r>
            <a:rPr lang="en-US" sz="1400" kern="1200" dirty="0" smtClean="0">
              <a:latin typeface="Avenir Light"/>
              <a:cs typeface="Avenir Light"/>
            </a:rPr>
            <a:t>/</a:t>
          </a:r>
          <a:endParaRPr lang="en-US" sz="1400" kern="1200" dirty="0">
            <a:latin typeface="Avenir Light"/>
            <a:cs typeface="Avenir Ligh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venir Light"/>
              <a:cs typeface="Avenir Light"/>
            </a:rPr>
            <a:t>http://</a:t>
          </a:r>
          <a:r>
            <a:rPr lang="en-US" sz="1400" kern="1200" dirty="0" err="1" smtClean="0">
              <a:latin typeface="Avenir Light"/>
              <a:cs typeface="Avenir Light"/>
            </a:rPr>
            <a:t>www.rstudio.com</a:t>
          </a:r>
          <a:r>
            <a:rPr lang="en-US" sz="1400" kern="1200" dirty="0" smtClean="0">
              <a:latin typeface="Avenir Light"/>
              <a:cs typeface="Avenir Light"/>
            </a:rPr>
            <a:t>/products/</a:t>
          </a:r>
          <a:r>
            <a:rPr lang="en-US" sz="1400" kern="1200" dirty="0" err="1" smtClean="0">
              <a:latin typeface="Avenir Light"/>
              <a:cs typeface="Avenir Light"/>
            </a:rPr>
            <a:t>rstudio</a:t>
          </a:r>
          <a:r>
            <a:rPr lang="en-US" sz="1400" kern="1200" dirty="0" smtClean="0">
              <a:latin typeface="Avenir Light"/>
              <a:cs typeface="Avenir Light"/>
            </a:rPr>
            <a:t>/download/</a:t>
          </a:r>
          <a:endParaRPr lang="en-US" sz="1400" kern="1200" dirty="0">
            <a:latin typeface="Avenir Light"/>
            <a:cs typeface="Avenir Light"/>
          </a:endParaRPr>
        </a:p>
      </dsp:txBody>
      <dsp:txXfrm>
        <a:off x="35347" y="35347"/>
        <a:ext cx="5690301" cy="1136148"/>
      </dsp:txXfrm>
    </dsp:sp>
    <dsp:sp modelId="{4D175729-472A-5B42-80B6-A2003AC4AD06}">
      <dsp:nvSpPr>
        <dsp:cNvPr id="0" name=""/>
        <dsp:cNvSpPr/>
      </dsp:nvSpPr>
      <dsp:spPr>
        <a:xfrm>
          <a:off x="616992" y="1407982"/>
          <a:ext cx="6992577" cy="1206842"/>
        </a:xfrm>
        <a:prstGeom prst="roundRect">
          <a:avLst>
            <a:gd name="adj" fmla="val 10000"/>
          </a:avLst>
        </a:prstGeom>
        <a:solidFill>
          <a:srgbClr val="1A568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venir Heavy"/>
              <a:cs typeface="Avenir Heavy"/>
            </a:rPr>
            <a:t>Workshop scripts, corpora 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venir Heavy"/>
              <a:cs typeface="Avenir Heavy"/>
            </a:rPr>
            <a:t>(</a:t>
          </a:r>
          <a:r>
            <a:rPr lang="en-US" sz="1800" kern="1200" dirty="0" err="1" smtClean="0">
              <a:latin typeface="Avenir Heavy"/>
              <a:cs typeface="Avenir Heavy"/>
            </a:rPr>
            <a:t>prob</a:t>
          </a:r>
          <a:r>
            <a:rPr lang="en-US" sz="1800" kern="1200" dirty="0" smtClean="0">
              <a:latin typeface="Avenir Heavy"/>
              <a:cs typeface="Avenir Heavy"/>
            </a:rPr>
            <a:t> best to download at the end)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https://</a:t>
          </a:r>
          <a:r>
            <a:rPr lang="en-US" sz="1800" kern="1200" dirty="0" err="1" smtClean="0"/>
            <a:t>goo.gl</a:t>
          </a:r>
          <a:r>
            <a:rPr lang="en-US" sz="1800" kern="1200" dirty="0" smtClean="0"/>
            <a:t>/2WWkst</a:t>
          </a:r>
          <a:endParaRPr lang="en-US" sz="1800" kern="1200" dirty="0" smtClean="0">
            <a:latin typeface="Avenir Heavy"/>
            <a:cs typeface="Avenir Heavy"/>
          </a:endParaRPr>
        </a:p>
      </dsp:txBody>
      <dsp:txXfrm>
        <a:off x="652339" y="1443329"/>
        <a:ext cx="5520443" cy="1136148"/>
      </dsp:txXfrm>
    </dsp:sp>
    <dsp:sp modelId="{D097C7AD-4E0D-8E4C-9E8E-C3361580F3C6}">
      <dsp:nvSpPr>
        <dsp:cNvPr id="0" name=""/>
        <dsp:cNvSpPr/>
      </dsp:nvSpPr>
      <dsp:spPr>
        <a:xfrm>
          <a:off x="1233984" y="2815965"/>
          <a:ext cx="6992577" cy="1206842"/>
        </a:xfrm>
        <a:prstGeom prst="roundRect">
          <a:avLst>
            <a:gd name="adj" fmla="val 10000"/>
          </a:avLst>
        </a:prstGeom>
        <a:solidFill>
          <a:srgbClr val="1A568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venir Light"/>
              <a:cs typeface="Avenir Light"/>
            </a:rPr>
            <a:t>Install Packages</a:t>
          </a:r>
          <a:endParaRPr lang="en-US" sz="1800" kern="1200" dirty="0">
            <a:latin typeface="Avenir Light"/>
            <a:cs typeface="Avenir Ligh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venir Light"/>
              <a:cs typeface="Avenir Light"/>
            </a:rPr>
            <a:t>Run “1_Install_Packages.R” script</a:t>
          </a:r>
          <a:endParaRPr lang="en-US" sz="1400" kern="1200" dirty="0">
            <a:latin typeface="Avenir Light"/>
            <a:cs typeface="Avenir Light"/>
          </a:endParaRP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venir Light"/>
              <a:cs typeface="Avenir Light"/>
            </a:rPr>
            <a:t>An error may occur if the Java version doesn’t match and depending on the OS.  In that case install packages individually. </a:t>
          </a:r>
          <a:endParaRPr lang="en-US" sz="1400" kern="1200" dirty="0">
            <a:latin typeface="Avenir Light"/>
            <a:cs typeface="Avenir Light"/>
          </a:endParaRPr>
        </a:p>
      </dsp:txBody>
      <dsp:txXfrm>
        <a:off x="1269331" y="2851312"/>
        <a:ext cx="5520443" cy="1136148"/>
      </dsp:txXfrm>
    </dsp:sp>
    <dsp:sp modelId="{2CFE3D62-8A98-E447-A76A-99A98784773D}">
      <dsp:nvSpPr>
        <dsp:cNvPr id="0" name=""/>
        <dsp:cNvSpPr/>
      </dsp:nvSpPr>
      <dsp:spPr>
        <a:xfrm>
          <a:off x="6208130" y="915188"/>
          <a:ext cx="784447" cy="784447"/>
        </a:xfrm>
        <a:prstGeom prst="downArrow">
          <a:avLst>
            <a:gd name="adj1" fmla="val 55000"/>
            <a:gd name="adj2" fmla="val 45000"/>
          </a:avLst>
        </a:prstGeom>
        <a:solidFill>
          <a:srgbClr val="263748">
            <a:alpha val="90000"/>
          </a:srgbClr>
        </a:solidFill>
        <a:ln w="9525" cap="flat" cmpd="sng" algn="ctr">
          <a:solidFill>
            <a:srgbClr val="FFFFFF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500" kern="1200"/>
        </a:p>
      </dsp:txBody>
      <dsp:txXfrm>
        <a:off x="6384631" y="915188"/>
        <a:ext cx="431445" cy="590296"/>
      </dsp:txXfrm>
    </dsp:sp>
    <dsp:sp modelId="{8F29A09C-5010-7942-AF8D-785541DF0378}">
      <dsp:nvSpPr>
        <dsp:cNvPr id="0" name=""/>
        <dsp:cNvSpPr/>
      </dsp:nvSpPr>
      <dsp:spPr>
        <a:xfrm>
          <a:off x="6825122" y="2315126"/>
          <a:ext cx="784447" cy="784447"/>
        </a:xfrm>
        <a:prstGeom prst="downArrow">
          <a:avLst>
            <a:gd name="adj1" fmla="val 55000"/>
            <a:gd name="adj2" fmla="val 45000"/>
          </a:avLst>
        </a:prstGeom>
        <a:solidFill>
          <a:srgbClr val="263748">
            <a:alpha val="90000"/>
          </a:srgb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500" kern="1200"/>
        </a:p>
      </dsp:txBody>
      <dsp:txXfrm>
        <a:off x="7001623" y="2315126"/>
        <a:ext cx="431445" cy="5902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1C23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solidFill>
                  <a:srgbClr val="FFFFFF"/>
                </a:solidFill>
                <a:latin typeface="Avenir Light"/>
                <a:cs typeface="Avenir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venir Light"/>
                <a:cs typeface="Avenir Light"/>
              </a:defRPr>
            </a:lvl1pPr>
          </a:lstStyle>
          <a:p>
            <a:fld id="{A3723F65-CF56-B54F-AB34-7702ACA6B849}" type="datetimeFigureOut">
              <a:rPr lang="en-US" smtClean="0"/>
              <a:pPr/>
              <a:t>11/6/2016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venir Light"/>
                <a:cs typeface="Avenir Ligh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venir Light"/>
                <a:cs typeface="Avenir Light"/>
              </a:defRPr>
            </a:lvl1pPr>
          </a:lstStyle>
          <a:p>
            <a:fld id="{4CF2C62A-F48C-1D45-A585-5CDFF5E4F07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4572000" y="4573932"/>
            <a:ext cx="2205" cy="2284068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>
            <a:spLocks noChangeAspect="1"/>
          </p:cNvSpPr>
          <p:nvPr userDrawn="1"/>
        </p:nvSpPr>
        <p:spPr>
          <a:xfrm>
            <a:off x="4507127" y="4468098"/>
            <a:ext cx="129746" cy="12974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13063" y="6769122"/>
            <a:ext cx="9117875" cy="88878"/>
            <a:chOff x="13062" y="6769122"/>
            <a:chExt cx="9117875" cy="88878"/>
          </a:xfrm>
        </p:grpSpPr>
        <p:sp>
          <p:nvSpPr>
            <p:cNvPr id="12" name="Rectangle 11"/>
            <p:cNvSpPr/>
            <p:nvPr userDrawn="1"/>
          </p:nvSpPr>
          <p:spPr>
            <a:xfrm>
              <a:off x="1534885" y="6769122"/>
              <a:ext cx="1508760" cy="88878"/>
            </a:xfrm>
            <a:prstGeom prst="rect">
              <a:avLst/>
            </a:prstGeom>
            <a:solidFill>
              <a:srgbClr val="1A5682"/>
            </a:solidFill>
            <a:ln>
              <a:solidFill>
                <a:srgbClr val="1A568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13062" y="6769122"/>
              <a:ext cx="1508760" cy="88878"/>
            </a:xfrm>
            <a:prstGeom prst="rect">
              <a:avLst/>
            </a:prstGeom>
            <a:solidFill>
              <a:srgbClr val="1C2835"/>
            </a:solidFill>
            <a:ln>
              <a:solidFill>
                <a:srgbClr val="1C283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3056708" y="6769122"/>
              <a:ext cx="1508760" cy="88878"/>
            </a:xfrm>
            <a:prstGeom prst="rect">
              <a:avLst/>
            </a:prstGeom>
            <a:solidFill>
              <a:srgbClr val="13705B"/>
            </a:solidFill>
            <a:ln>
              <a:solidFill>
                <a:srgbClr val="1370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4578531" y="6769122"/>
              <a:ext cx="1508760" cy="88878"/>
            </a:xfrm>
            <a:prstGeom prst="rect">
              <a:avLst/>
            </a:prstGeom>
            <a:solidFill>
              <a:srgbClr val="6E8D33"/>
            </a:solidFill>
            <a:ln>
              <a:solidFill>
                <a:srgbClr val="6E8D3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100354" y="6769122"/>
              <a:ext cx="1508760" cy="88878"/>
            </a:xfrm>
            <a:prstGeom prst="rect">
              <a:avLst/>
            </a:prstGeom>
            <a:solidFill>
              <a:srgbClr val="B16E0C"/>
            </a:solidFill>
            <a:ln>
              <a:solidFill>
                <a:srgbClr val="B16E0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7622177" y="6769122"/>
              <a:ext cx="1508760" cy="88878"/>
            </a:xfrm>
            <a:prstGeom prst="rect">
              <a:avLst/>
            </a:prstGeom>
            <a:solidFill>
              <a:srgbClr val="812417"/>
            </a:solidFill>
            <a:ln>
              <a:solidFill>
                <a:srgbClr val="81241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9382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3F65-CF56-B54F-AB34-7702ACA6B849}" type="datetimeFigureOut">
              <a:rPr lang="en-US" smtClean="0"/>
              <a:t>11/6/2016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2C62A-F48C-1D45-A585-5CDFF5E4F076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3063" y="6769122"/>
            <a:ext cx="9117875" cy="88878"/>
            <a:chOff x="13062" y="6769122"/>
            <a:chExt cx="9117875" cy="88878"/>
          </a:xfrm>
        </p:grpSpPr>
        <p:sp>
          <p:nvSpPr>
            <p:cNvPr id="8" name="Rectangle 7"/>
            <p:cNvSpPr/>
            <p:nvPr userDrawn="1"/>
          </p:nvSpPr>
          <p:spPr>
            <a:xfrm>
              <a:off x="1534885" y="6769122"/>
              <a:ext cx="1508760" cy="88878"/>
            </a:xfrm>
            <a:prstGeom prst="rect">
              <a:avLst/>
            </a:prstGeom>
            <a:solidFill>
              <a:srgbClr val="1A5682"/>
            </a:solidFill>
            <a:ln>
              <a:solidFill>
                <a:srgbClr val="1A568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13062" y="6769122"/>
              <a:ext cx="1508760" cy="88878"/>
            </a:xfrm>
            <a:prstGeom prst="rect">
              <a:avLst/>
            </a:prstGeom>
            <a:solidFill>
              <a:srgbClr val="1C2835"/>
            </a:solidFill>
            <a:ln>
              <a:solidFill>
                <a:srgbClr val="1C283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056708" y="6769122"/>
              <a:ext cx="1508760" cy="88878"/>
            </a:xfrm>
            <a:prstGeom prst="rect">
              <a:avLst/>
            </a:prstGeom>
            <a:solidFill>
              <a:srgbClr val="13705B"/>
            </a:solidFill>
            <a:ln>
              <a:solidFill>
                <a:srgbClr val="1370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4578531" y="6769122"/>
              <a:ext cx="1508760" cy="88878"/>
            </a:xfrm>
            <a:prstGeom prst="rect">
              <a:avLst/>
            </a:prstGeom>
            <a:solidFill>
              <a:srgbClr val="6E8D33"/>
            </a:solidFill>
            <a:ln>
              <a:solidFill>
                <a:srgbClr val="6E8D3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100354" y="6769122"/>
              <a:ext cx="1508760" cy="88878"/>
            </a:xfrm>
            <a:prstGeom prst="rect">
              <a:avLst/>
            </a:prstGeom>
            <a:solidFill>
              <a:srgbClr val="B16E0C"/>
            </a:solidFill>
            <a:ln>
              <a:solidFill>
                <a:srgbClr val="B16E0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7622177" y="6769122"/>
              <a:ext cx="1508760" cy="88878"/>
            </a:xfrm>
            <a:prstGeom prst="rect">
              <a:avLst/>
            </a:prstGeom>
            <a:solidFill>
              <a:srgbClr val="812417"/>
            </a:solidFill>
            <a:ln>
              <a:solidFill>
                <a:srgbClr val="81241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31899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3F65-CF56-B54F-AB34-7702ACA6B849}" type="datetimeFigureOut">
              <a:rPr lang="en-US" smtClean="0"/>
              <a:t>11/6/2016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2C62A-F48C-1D45-A585-5CDFF5E4F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872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1C23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 userDrawn="1"/>
        </p:nvGrpSpPr>
        <p:grpSpPr>
          <a:xfrm>
            <a:off x="13063" y="6394732"/>
            <a:ext cx="9117875" cy="363205"/>
            <a:chOff x="13063" y="3247398"/>
            <a:chExt cx="9117875" cy="363205"/>
          </a:xfrm>
        </p:grpSpPr>
        <p:sp>
          <p:nvSpPr>
            <p:cNvPr id="7" name="Rectangle 6"/>
            <p:cNvSpPr/>
            <p:nvPr userDrawn="1"/>
          </p:nvSpPr>
          <p:spPr>
            <a:xfrm>
              <a:off x="1534886" y="3247398"/>
              <a:ext cx="1508760" cy="363205"/>
            </a:xfrm>
            <a:prstGeom prst="rect">
              <a:avLst/>
            </a:prstGeom>
            <a:solidFill>
              <a:srgbClr val="2776B2"/>
            </a:solidFill>
            <a:ln>
              <a:solidFill>
                <a:srgbClr val="2776B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3063" y="3247398"/>
              <a:ext cx="1508760" cy="363205"/>
            </a:xfrm>
            <a:prstGeom prst="rect">
              <a:avLst/>
            </a:prstGeom>
            <a:solidFill>
              <a:srgbClr val="263748"/>
            </a:solidFill>
            <a:ln>
              <a:solidFill>
                <a:srgbClr val="26374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056709" y="3247398"/>
              <a:ext cx="1508760" cy="363205"/>
            </a:xfrm>
            <a:prstGeom prst="rect">
              <a:avLst/>
            </a:prstGeom>
            <a:solidFill>
              <a:srgbClr val="1B9B7D"/>
            </a:solidFill>
            <a:ln>
              <a:solidFill>
                <a:srgbClr val="1B9B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4578532" y="3247398"/>
              <a:ext cx="1508760" cy="363205"/>
            </a:xfrm>
            <a:prstGeom prst="rect">
              <a:avLst/>
            </a:prstGeom>
            <a:solidFill>
              <a:srgbClr val="96BA51"/>
            </a:solidFill>
            <a:ln>
              <a:solidFill>
                <a:srgbClr val="96BA5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100355" y="3247398"/>
              <a:ext cx="1508760" cy="363205"/>
            </a:xfrm>
            <a:prstGeom prst="rect">
              <a:avLst/>
            </a:prstGeom>
            <a:solidFill>
              <a:srgbClr val="F09511"/>
            </a:solidFill>
            <a:ln>
              <a:solidFill>
                <a:srgbClr val="F0951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7622178" y="3247398"/>
              <a:ext cx="1508760" cy="363205"/>
            </a:xfrm>
            <a:prstGeom prst="rect">
              <a:avLst/>
            </a:prstGeom>
            <a:solidFill>
              <a:srgbClr val="BA2D27"/>
            </a:solidFill>
            <a:ln>
              <a:solidFill>
                <a:srgbClr val="BA2D2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3723F65-CF56-B54F-AB34-7702ACA6B849}" type="datetimeFigureOut">
              <a:rPr lang="en-US" smtClean="0"/>
              <a:pPr/>
              <a:t>11/6/2016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CF2C62A-F48C-1D45-A585-5CDFF5E4F076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13063" y="6769122"/>
            <a:ext cx="9117875" cy="88878"/>
            <a:chOff x="13062" y="6769122"/>
            <a:chExt cx="9117875" cy="88878"/>
          </a:xfrm>
        </p:grpSpPr>
        <p:sp>
          <p:nvSpPr>
            <p:cNvPr id="23" name="Rectangle 22"/>
            <p:cNvSpPr/>
            <p:nvPr userDrawn="1"/>
          </p:nvSpPr>
          <p:spPr>
            <a:xfrm>
              <a:off x="1534885" y="6769122"/>
              <a:ext cx="1508760" cy="88878"/>
            </a:xfrm>
            <a:prstGeom prst="rect">
              <a:avLst/>
            </a:prstGeom>
            <a:solidFill>
              <a:srgbClr val="1A5682"/>
            </a:solidFill>
            <a:ln>
              <a:solidFill>
                <a:srgbClr val="1A568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13062" y="6769122"/>
              <a:ext cx="1508760" cy="88878"/>
            </a:xfrm>
            <a:prstGeom prst="rect">
              <a:avLst/>
            </a:prstGeom>
            <a:solidFill>
              <a:srgbClr val="1C2835"/>
            </a:solidFill>
            <a:ln>
              <a:solidFill>
                <a:srgbClr val="1C283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3056708" y="6769122"/>
              <a:ext cx="1508760" cy="88878"/>
            </a:xfrm>
            <a:prstGeom prst="rect">
              <a:avLst/>
            </a:prstGeom>
            <a:solidFill>
              <a:srgbClr val="13705B"/>
            </a:solidFill>
            <a:ln>
              <a:solidFill>
                <a:srgbClr val="1370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4578531" y="6769122"/>
              <a:ext cx="1508760" cy="88878"/>
            </a:xfrm>
            <a:prstGeom prst="rect">
              <a:avLst/>
            </a:prstGeom>
            <a:solidFill>
              <a:srgbClr val="6E8D33"/>
            </a:solidFill>
            <a:ln>
              <a:solidFill>
                <a:srgbClr val="6E8D3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6100354" y="6769122"/>
              <a:ext cx="1508760" cy="88878"/>
            </a:xfrm>
            <a:prstGeom prst="rect">
              <a:avLst/>
            </a:prstGeom>
            <a:solidFill>
              <a:srgbClr val="B16E0C"/>
            </a:solidFill>
            <a:ln>
              <a:solidFill>
                <a:srgbClr val="B16E0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7622177" y="6769122"/>
              <a:ext cx="1508760" cy="88878"/>
            </a:xfrm>
            <a:prstGeom prst="rect">
              <a:avLst/>
            </a:prstGeom>
            <a:solidFill>
              <a:srgbClr val="812417"/>
            </a:solidFill>
            <a:ln>
              <a:solidFill>
                <a:srgbClr val="81241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220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3F65-CF56-B54F-AB34-7702ACA6B849}" type="datetimeFigureOut">
              <a:rPr lang="en-US" smtClean="0"/>
              <a:t>11/6/2016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2C62A-F48C-1D45-A585-5CDFF5E4F07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 rot="5400000" flipV="1">
            <a:off x="2284898" y="2124828"/>
            <a:ext cx="2205" cy="4572000"/>
          </a:xfrm>
          <a:prstGeom prst="line">
            <a:avLst/>
          </a:prstGeom>
          <a:ln>
            <a:solidFill>
              <a:srgbClr val="1370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>
            <a:spLocks noChangeAspect="1"/>
          </p:cNvSpPr>
          <p:nvPr userDrawn="1"/>
        </p:nvSpPr>
        <p:spPr>
          <a:xfrm rot="5400000">
            <a:off x="4507127" y="4347148"/>
            <a:ext cx="129746" cy="129746"/>
          </a:xfrm>
          <a:prstGeom prst="ellipse">
            <a:avLst/>
          </a:prstGeom>
          <a:solidFill>
            <a:srgbClr val="1370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13063" y="6769122"/>
            <a:ext cx="9117875" cy="88878"/>
            <a:chOff x="13062" y="6769122"/>
            <a:chExt cx="9117875" cy="888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34885" y="6769122"/>
              <a:ext cx="1508760" cy="88878"/>
            </a:xfrm>
            <a:prstGeom prst="rect">
              <a:avLst/>
            </a:prstGeom>
            <a:solidFill>
              <a:srgbClr val="1A5682"/>
            </a:solidFill>
            <a:ln>
              <a:solidFill>
                <a:srgbClr val="1A568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3062" y="6769122"/>
              <a:ext cx="1508760" cy="88878"/>
            </a:xfrm>
            <a:prstGeom prst="rect">
              <a:avLst/>
            </a:prstGeom>
            <a:solidFill>
              <a:srgbClr val="1C2835"/>
            </a:solidFill>
            <a:ln>
              <a:solidFill>
                <a:srgbClr val="1C283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3056708" y="6769122"/>
              <a:ext cx="1508760" cy="88878"/>
            </a:xfrm>
            <a:prstGeom prst="rect">
              <a:avLst/>
            </a:prstGeom>
            <a:solidFill>
              <a:srgbClr val="13705B"/>
            </a:solidFill>
            <a:ln>
              <a:solidFill>
                <a:srgbClr val="1370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4578531" y="6769122"/>
              <a:ext cx="1508760" cy="88878"/>
            </a:xfrm>
            <a:prstGeom prst="rect">
              <a:avLst/>
            </a:prstGeom>
            <a:solidFill>
              <a:srgbClr val="6E8D33"/>
            </a:solidFill>
            <a:ln>
              <a:solidFill>
                <a:srgbClr val="6E8D3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100354" y="6769122"/>
              <a:ext cx="1508760" cy="88878"/>
            </a:xfrm>
            <a:prstGeom prst="rect">
              <a:avLst/>
            </a:prstGeom>
            <a:solidFill>
              <a:srgbClr val="B16E0C"/>
            </a:solidFill>
            <a:ln>
              <a:solidFill>
                <a:srgbClr val="B16E0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7622177" y="6769122"/>
              <a:ext cx="1508760" cy="88878"/>
            </a:xfrm>
            <a:prstGeom prst="rect">
              <a:avLst/>
            </a:prstGeom>
            <a:solidFill>
              <a:srgbClr val="812417"/>
            </a:solidFill>
            <a:ln>
              <a:solidFill>
                <a:srgbClr val="81241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1807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3F65-CF56-B54F-AB34-7702ACA6B849}" type="datetimeFigureOut">
              <a:rPr lang="en-US" smtClean="0"/>
              <a:t>11/6/2016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2C62A-F48C-1D45-A585-5CDFF5E4F076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3063" y="6769122"/>
            <a:ext cx="9117875" cy="88878"/>
            <a:chOff x="13062" y="6769122"/>
            <a:chExt cx="9117875" cy="88878"/>
          </a:xfrm>
        </p:grpSpPr>
        <p:sp>
          <p:nvSpPr>
            <p:cNvPr id="9" name="Rectangle 8"/>
            <p:cNvSpPr/>
            <p:nvPr userDrawn="1"/>
          </p:nvSpPr>
          <p:spPr>
            <a:xfrm>
              <a:off x="1534885" y="6769122"/>
              <a:ext cx="1508760" cy="88878"/>
            </a:xfrm>
            <a:prstGeom prst="rect">
              <a:avLst/>
            </a:prstGeom>
            <a:solidFill>
              <a:srgbClr val="1A5682"/>
            </a:solidFill>
            <a:ln>
              <a:solidFill>
                <a:srgbClr val="1A568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3062" y="6769122"/>
              <a:ext cx="1508760" cy="88878"/>
            </a:xfrm>
            <a:prstGeom prst="rect">
              <a:avLst/>
            </a:prstGeom>
            <a:solidFill>
              <a:srgbClr val="1C2835"/>
            </a:solidFill>
            <a:ln>
              <a:solidFill>
                <a:srgbClr val="1C283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3056708" y="6769122"/>
              <a:ext cx="1508760" cy="88878"/>
            </a:xfrm>
            <a:prstGeom prst="rect">
              <a:avLst/>
            </a:prstGeom>
            <a:solidFill>
              <a:srgbClr val="13705B"/>
            </a:solidFill>
            <a:ln>
              <a:solidFill>
                <a:srgbClr val="1370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4578531" y="6769122"/>
              <a:ext cx="1508760" cy="88878"/>
            </a:xfrm>
            <a:prstGeom prst="rect">
              <a:avLst/>
            </a:prstGeom>
            <a:solidFill>
              <a:srgbClr val="6E8D33"/>
            </a:solidFill>
            <a:ln>
              <a:solidFill>
                <a:srgbClr val="6E8D3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100354" y="6769122"/>
              <a:ext cx="1508760" cy="88878"/>
            </a:xfrm>
            <a:prstGeom prst="rect">
              <a:avLst/>
            </a:prstGeom>
            <a:solidFill>
              <a:srgbClr val="B16E0C"/>
            </a:solidFill>
            <a:ln>
              <a:solidFill>
                <a:srgbClr val="B16E0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7622177" y="6769122"/>
              <a:ext cx="1508760" cy="88878"/>
            </a:xfrm>
            <a:prstGeom prst="rect">
              <a:avLst/>
            </a:prstGeom>
            <a:solidFill>
              <a:srgbClr val="812417"/>
            </a:solidFill>
            <a:ln>
              <a:solidFill>
                <a:srgbClr val="81241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3842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3F65-CF56-B54F-AB34-7702ACA6B849}" type="datetimeFigureOut">
              <a:rPr lang="en-US" smtClean="0"/>
              <a:t>11/6/2016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2C62A-F48C-1D45-A585-5CDFF5E4F076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3063" y="6769122"/>
            <a:ext cx="9117875" cy="88878"/>
            <a:chOff x="13062" y="6769122"/>
            <a:chExt cx="9117875" cy="888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34885" y="6769122"/>
              <a:ext cx="1508760" cy="88878"/>
            </a:xfrm>
            <a:prstGeom prst="rect">
              <a:avLst/>
            </a:prstGeom>
            <a:solidFill>
              <a:srgbClr val="1A5682"/>
            </a:solidFill>
            <a:ln>
              <a:solidFill>
                <a:srgbClr val="1A568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3062" y="6769122"/>
              <a:ext cx="1508760" cy="88878"/>
            </a:xfrm>
            <a:prstGeom prst="rect">
              <a:avLst/>
            </a:prstGeom>
            <a:solidFill>
              <a:srgbClr val="1C2835"/>
            </a:solidFill>
            <a:ln>
              <a:solidFill>
                <a:srgbClr val="1C283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3056708" y="6769122"/>
              <a:ext cx="1508760" cy="88878"/>
            </a:xfrm>
            <a:prstGeom prst="rect">
              <a:avLst/>
            </a:prstGeom>
            <a:solidFill>
              <a:srgbClr val="13705B"/>
            </a:solidFill>
            <a:ln>
              <a:solidFill>
                <a:srgbClr val="1370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4578531" y="6769122"/>
              <a:ext cx="1508760" cy="88878"/>
            </a:xfrm>
            <a:prstGeom prst="rect">
              <a:avLst/>
            </a:prstGeom>
            <a:solidFill>
              <a:srgbClr val="6E8D33"/>
            </a:solidFill>
            <a:ln>
              <a:solidFill>
                <a:srgbClr val="6E8D3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100354" y="6769122"/>
              <a:ext cx="1508760" cy="88878"/>
            </a:xfrm>
            <a:prstGeom prst="rect">
              <a:avLst/>
            </a:prstGeom>
            <a:solidFill>
              <a:srgbClr val="B16E0C"/>
            </a:solidFill>
            <a:ln>
              <a:solidFill>
                <a:srgbClr val="B16E0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7622177" y="6769122"/>
              <a:ext cx="1508760" cy="88878"/>
            </a:xfrm>
            <a:prstGeom prst="rect">
              <a:avLst/>
            </a:prstGeom>
            <a:solidFill>
              <a:srgbClr val="812417"/>
            </a:solidFill>
            <a:ln>
              <a:solidFill>
                <a:srgbClr val="81241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3281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3F65-CF56-B54F-AB34-7702ACA6B849}" type="datetimeFigureOut">
              <a:rPr lang="en-US" smtClean="0"/>
              <a:t>11/6/2016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2C62A-F48C-1D45-A585-5CDFF5E4F076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3063" y="6769122"/>
            <a:ext cx="9117875" cy="88878"/>
            <a:chOff x="13062" y="6769122"/>
            <a:chExt cx="9117875" cy="88878"/>
          </a:xfrm>
        </p:grpSpPr>
        <p:sp>
          <p:nvSpPr>
            <p:cNvPr id="7" name="Rectangle 6"/>
            <p:cNvSpPr/>
            <p:nvPr userDrawn="1"/>
          </p:nvSpPr>
          <p:spPr>
            <a:xfrm>
              <a:off x="1534885" y="6769122"/>
              <a:ext cx="1508760" cy="88878"/>
            </a:xfrm>
            <a:prstGeom prst="rect">
              <a:avLst/>
            </a:prstGeom>
            <a:solidFill>
              <a:srgbClr val="1A5682"/>
            </a:solidFill>
            <a:ln>
              <a:solidFill>
                <a:srgbClr val="1A568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3062" y="6769122"/>
              <a:ext cx="1508760" cy="88878"/>
            </a:xfrm>
            <a:prstGeom prst="rect">
              <a:avLst/>
            </a:prstGeom>
            <a:solidFill>
              <a:srgbClr val="1C2835"/>
            </a:solidFill>
            <a:ln>
              <a:solidFill>
                <a:srgbClr val="1C283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056708" y="6769122"/>
              <a:ext cx="1508760" cy="88878"/>
            </a:xfrm>
            <a:prstGeom prst="rect">
              <a:avLst/>
            </a:prstGeom>
            <a:solidFill>
              <a:srgbClr val="13705B"/>
            </a:solidFill>
            <a:ln>
              <a:solidFill>
                <a:srgbClr val="1370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4578531" y="6769122"/>
              <a:ext cx="1508760" cy="88878"/>
            </a:xfrm>
            <a:prstGeom prst="rect">
              <a:avLst/>
            </a:prstGeom>
            <a:solidFill>
              <a:srgbClr val="6E8D33"/>
            </a:solidFill>
            <a:ln>
              <a:solidFill>
                <a:srgbClr val="6E8D3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100354" y="6769122"/>
              <a:ext cx="1508760" cy="88878"/>
            </a:xfrm>
            <a:prstGeom prst="rect">
              <a:avLst/>
            </a:prstGeom>
            <a:solidFill>
              <a:srgbClr val="B16E0C"/>
            </a:solidFill>
            <a:ln>
              <a:solidFill>
                <a:srgbClr val="B16E0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7622177" y="6769122"/>
              <a:ext cx="1508760" cy="88878"/>
            </a:xfrm>
            <a:prstGeom prst="rect">
              <a:avLst/>
            </a:prstGeom>
            <a:solidFill>
              <a:srgbClr val="812417"/>
            </a:solidFill>
            <a:ln>
              <a:solidFill>
                <a:srgbClr val="81241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1929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3F65-CF56-B54F-AB34-7702ACA6B849}" type="datetimeFigureOut">
              <a:rPr lang="en-US" smtClean="0"/>
              <a:t>11/6/2016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2C62A-F48C-1D45-A585-5CDFF5E4F076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3063" y="6769122"/>
            <a:ext cx="9117875" cy="88878"/>
            <a:chOff x="13062" y="6769122"/>
            <a:chExt cx="9117875" cy="88878"/>
          </a:xfrm>
        </p:grpSpPr>
        <p:sp>
          <p:nvSpPr>
            <p:cNvPr id="6" name="Rectangle 5"/>
            <p:cNvSpPr/>
            <p:nvPr userDrawn="1"/>
          </p:nvSpPr>
          <p:spPr>
            <a:xfrm>
              <a:off x="1534885" y="6769122"/>
              <a:ext cx="1508760" cy="88878"/>
            </a:xfrm>
            <a:prstGeom prst="rect">
              <a:avLst/>
            </a:prstGeom>
            <a:solidFill>
              <a:srgbClr val="1A5682"/>
            </a:solidFill>
            <a:ln>
              <a:solidFill>
                <a:srgbClr val="1A568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3062" y="6769122"/>
              <a:ext cx="1508760" cy="88878"/>
            </a:xfrm>
            <a:prstGeom prst="rect">
              <a:avLst/>
            </a:prstGeom>
            <a:solidFill>
              <a:srgbClr val="1C2835"/>
            </a:solidFill>
            <a:ln>
              <a:solidFill>
                <a:srgbClr val="1C283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056708" y="6769122"/>
              <a:ext cx="1508760" cy="88878"/>
            </a:xfrm>
            <a:prstGeom prst="rect">
              <a:avLst/>
            </a:prstGeom>
            <a:solidFill>
              <a:srgbClr val="13705B"/>
            </a:solidFill>
            <a:ln>
              <a:solidFill>
                <a:srgbClr val="1370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4578531" y="6769122"/>
              <a:ext cx="1508760" cy="88878"/>
            </a:xfrm>
            <a:prstGeom prst="rect">
              <a:avLst/>
            </a:prstGeom>
            <a:solidFill>
              <a:srgbClr val="6E8D33"/>
            </a:solidFill>
            <a:ln>
              <a:solidFill>
                <a:srgbClr val="6E8D3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6100354" y="6769122"/>
              <a:ext cx="1508760" cy="88878"/>
            </a:xfrm>
            <a:prstGeom prst="rect">
              <a:avLst/>
            </a:prstGeom>
            <a:solidFill>
              <a:srgbClr val="B16E0C"/>
            </a:solidFill>
            <a:ln>
              <a:solidFill>
                <a:srgbClr val="B16E0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7622177" y="6769122"/>
              <a:ext cx="1508760" cy="88878"/>
            </a:xfrm>
            <a:prstGeom prst="rect">
              <a:avLst/>
            </a:prstGeom>
            <a:solidFill>
              <a:srgbClr val="812417"/>
            </a:solidFill>
            <a:ln>
              <a:solidFill>
                <a:srgbClr val="81241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0415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3F65-CF56-B54F-AB34-7702ACA6B849}" type="datetimeFigureOut">
              <a:rPr lang="en-US" smtClean="0"/>
              <a:t>11/6/2016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2C62A-F48C-1D45-A585-5CDFF5E4F076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3063" y="6769122"/>
            <a:ext cx="9117875" cy="88878"/>
            <a:chOff x="13062" y="6769122"/>
            <a:chExt cx="9117875" cy="88878"/>
          </a:xfrm>
        </p:grpSpPr>
        <p:sp>
          <p:nvSpPr>
            <p:cNvPr id="9" name="Rectangle 8"/>
            <p:cNvSpPr/>
            <p:nvPr userDrawn="1"/>
          </p:nvSpPr>
          <p:spPr>
            <a:xfrm>
              <a:off x="1534885" y="6769122"/>
              <a:ext cx="1508760" cy="88878"/>
            </a:xfrm>
            <a:prstGeom prst="rect">
              <a:avLst/>
            </a:prstGeom>
            <a:solidFill>
              <a:srgbClr val="1A5682"/>
            </a:solidFill>
            <a:ln>
              <a:solidFill>
                <a:srgbClr val="1A568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3062" y="6769122"/>
              <a:ext cx="1508760" cy="88878"/>
            </a:xfrm>
            <a:prstGeom prst="rect">
              <a:avLst/>
            </a:prstGeom>
            <a:solidFill>
              <a:srgbClr val="1C2835"/>
            </a:solidFill>
            <a:ln>
              <a:solidFill>
                <a:srgbClr val="1C283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3056708" y="6769122"/>
              <a:ext cx="1508760" cy="88878"/>
            </a:xfrm>
            <a:prstGeom prst="rect">
              <a:avLst/>
            </a:prstGeom>
            <a:solidFill>
              <a:srgbClr val="13705B"/>
            </a:solidFill>
            <a:ln>
              <a:solidFill>
                <a:srgbClr val="1370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4578531" y="6769122"/>
              <a:ext cx="1508760" cy="88878"/>
            </a:xfrm>
            <a:prstGeom prst="rect">
              <a:avLst/>
            </a:prstGeom>
            <a:solidFill>
              <a:srgbClr val="6E8D33"/>
            </a:solidFill>
            <a:ln>
              <a:solidFill>
                <a:srgbClr val="6E8D3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100354" y="6769122"/>
              <a:ext cx="1508760" cy="88878"/>
            </a:xfrm>
            <a:prstGeom prst="rect">
              <a:avLst/>
            </a:prstGeom>
            <a:solidFill>
              <a:srgbClr val="B16E0C"/>
            </a:solidFill>
            <a:ln>
              <a:solidFill>
                <a:srgbClr val="B16E0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7622177" y="6769122"/>
              <a:ext cx="1508760" cy="88878"/>
            </a:xfrm>
            <a:prstGeom prst="rect">
              <a:avLst/>
            </a:prstGeom>
            <a:solidFill>
              <a:srgbClr val="812417"/>
            </a:solidFill>
            <a:ln>
              <a:solidFill>
                <a:srgbClr val="81241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2556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3F65-CF56-B54F-AB34-7702ACA6B849}" type="datetimeFigureOut">
              <a:rPr lang="en-US" smtClean="0"/>
              <a:t>11/6/2016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2C62A-F48C-1D45-A585-5CDFF5E4F076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3063" y="6769122"/>
            <a:ext cx="9117875" cy="88878"/>
            <a:chOff x="13062" y="6769122"/>
            <a:chExt cx="9117875" cy="88878"/>
          </a:xfrm>
        </p:grpSpPr>
        <p:sp>
          <p:nvSpPr>
            <p:cNvPr id="9" name="Rectangle 8"/>
            <p:cNvSpPr/>
            <p:nvPr userDrawn="1"/>
          </p:nvSpPr>
          <p:spPr>
            <a:xfrm>
              <a:off x="1534885" y="6769122"/>
              <a:ext cx="1508760" cy="88878"/>
            </a:xfrm>
            <a:prstGeom prst="rect">
              <a:avLst/>
            </a:prstGeom>
            <a:solidFill>
              <a:srgbClr val="1A5682"/>
            </a:solidFill>
            <a:ln>
              <a:solidFill>
                <a:srgbClr val="1A568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3062" y="6769122"/>
              <a:ext cx="1508760" cy="88878"/>
            </a:xfrm>
            <a:prstGeom prst="rect">
              <a:avLst/>
            </a:prstGeom>
            <a:solidFill>
              <a:srgbClr val="1C2835"/>
            </a:solidFill>
            <a:ln>
              <a:solidFill>
                <a:srgbClr val="1C283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3056708" y="6769122"/>
              <a:ext cx="1508760" cy="88878"/>
            </a:xfrm>
            <a:prstGeom prst="rect">
              <a:avLst/>
            </a:prstGeom>
            <a:solidFill>
              <a:srgbClr val="13705B"/>
            </a:solidFill>
            <a:ln>
              <a:solidFill>
                <a:srgbClr val="1370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4578531" y="6769122"/>
              <a:ext cx="1508760" cy="88878"/>
            </a:xfrm>
            <a:prstGeom prst="rect">
              <a:avLst/>
            </a:prstGeom>
            <a:solidFill>
              <a:srgbClr val="6E8D33"/>
            </a:solidFill>
            <a:ln>
              <a:solidFill>
                <a:srgbClr val="6E8D3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100354" y="6769122"/>
              <a:ext cx="1508760" cy="88878"/>
            </a:xfrm>
            <a:prstGeom prst="rect">
              <a:avLst/>
            </a:prstGeom>
            <a:solidFill>
              <a:srgbClr val="B16E0C"/>
            </a:solidFill>
            <a:ln>
              <a:solidFill>
                <a:srgbClr val="B16E0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7622177" y="6769122"/>
              <a:ext cx="1508760" cy="88878"/>
            </a:xfrm>
            <a:prstGeom prst="rect">
              <a:avLst/>
            </a:prstGeom>
            <a:solidFill>
              <a:srgbClr val="812417"/>
            </a:solidFill>
            <a:ln>
              <a:solidFill>
                <a:srgbClr val="81241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4974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Light"/>
                <a:cs typeface="Avenir Light"/>
              </a:defRPr>
            </a:lvl1pPr>
          </a:lstStyle>
          <a:p>
            <a:fld id="{A3723F65-CF56-B54F-AB34-7702ACA6B849}" type="datetimeFigureOut">
              <a:rPr lang="en-US" smtClean="0"/>
              <a:pPr/>
              <a:t>11/6/2016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venir Light"/>
                <a:cs typeface="Avenir Ligh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Light"/>
                <a:cs typeface="Avenir Light"/>
              </a:defRPr>
            </a:lvl1pPr>
          </a:lstStyle>
          <a:p>
            <a:fld id="{4CF2C62A-F48C-1D45-A585-5CDFF5E4F0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93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Avenir Light"/>
          <a:ea typeface="+mj-ea"/>
          <a:cs typeface="Avenir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Avenir Light"/>
          <a:ea typeface="+mn-ea"/>
          <a:cs typeface="Avenir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Avenir Light"/>
          <a:ea typeface="+mn-ea"/>
          <a:cs typeface="Avenir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Avenir Light"/>
          <a:ea typeface="+mn-ea"/>
          <a:cs typeface="Avenir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Avenir Light"/>
          <a:ea typeface="+mn-ea"/>
          <a:cs typeface="Avenir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Avenir Light"/>
          <a:ea typeface="+mn-ea"/>
          <a:cs typeface="Avenir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cs.brown.edu/courses/csci2950-p/spring2010/lectures/2010-03-03_santhanam.pdf" TargetMode="External"/><Relationship Id="rId2" Type="http://schemas.openxmlformats.org/officeDocument/2006/relationships/hyperlink" Target="http://en.wikipedia.org/wiki/Latent_Dirichlet_allocation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rpubs.com/lmullen/nlp-chapter" TargetMode="Externa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Rlogo-1.png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263748">
                <a:tint val="45000"/>
                <a:satMod val="400000"/>
              </a:srgb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04" b="6741"/>
          <a:stretch/>
        </p:blipFill>
        <p:spPr>
          <a:xfrm>
            <a:off x="2116526" y="1"/>
            <a:ext cx="702747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29607"/>
            <a:ext cx="7772400" cy="14700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Intro to text mining using tm, </a:t>
            </a:r>
            <a:r>
              <a:rPr lang="en-US" sz="2000" dirty="0" err="1" smtClean="0"/>
              <a:t>openNLP</a:t>
            </a:r>
            <a:r>
              <a:rPr lang="en-US" sz="2000" dirty="0" smtClean="0"/>
              <a:t> , &amp; </a:t>
            </a:r>
            <a:r>
              <a:rPr lang="en-US" sz="2000" dirty="0" err="1" smtClean="0"/>
              <a:t>topicmodels</a:t>
            </a:r>
            <a:endParaRPr lang="en-US" sz="2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955808"/>
            <a:ext cx="6400800" cy="1752600"/>
          </a:xfrm>
        </p:spPr>
        <p:txBody>
          <a:bodyPr>
            <a:norm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www.linkedin.com/in/</a:t>
            </a:r>
            <a:r>
              <a:rPr lang="en-US" sz="1400" dirty="0" err="1" smtClean="0">
                <a:solidFill>
                  <a:srgbClr val="1B9B7D"/>
                </a:solidFill>
              </a:rPr>
              <a:t>edwardkwartler</a:t>
            </a:r>
            <a:endParaRPr lang="en-US" sz="1400" dirty="0" smtClean="0">
              <a:solidFill>
                <a:srgbClr val="1B9B7D"/>
              </a:solidFill>
            </a:endParaRPr>
          </a:p>
          <a:p>
            <a:r>
              <a:rPr lang="en-US" sz="1400" dirty="0" smtClean="0">
                <a:solidFill>
                  <a:schemeClr val="bg1"/>
                </a:solidFill>
              </a:rPr>
              <a:t>@</a:t>
            </a:r>
            <a:r>
              <a:rPr lang="en-US" sz="1400" dirty="0" err="1" smtClean="0">
                <a:solidFill>
                  <a:srgbClr val="1B9B7D"/>
                </a:solidFill>
              </a:rPr>
              <a:t>tkwartler</a:t>
            </a:r>
            <a:endParaRPr lang="en-US" sz="1400" dirty="0">
              <a:solidFill>
                <a:srgbClr val="1B9B7D"/>
              </a:solidFill>
            </a:endParaRPr>
          </a:p>
        </p:txBody>
      </p:sp>
      <p:pic>
        <p:nvPicPr>
          <p:cNvPr id="17" name="Picture 16" descr="Rlogo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180" y="2179215"/>
            <a:ext cx="1691640" cy="12833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868" y="4274360"/>
            <a:ext cx="229258" cy="18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2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4702492" y="1234211"/>
            <a:ext cx="4003499" cy="3408908"/>
            <a:chOff x="4819791" y="1602923"/>
            <a:chExt cx="3886200" cy="3200400"/>
          </a:xfrm>
          <a:effectLst/>
        </p:grpSpPr>
        <p:sp>
          <p:nvSpPr>
            <p:cNvPr id="39" name="Rectangle 38"/>
            <p:cNvSpPr/>
            <p:nvPr/>
          </p:nvSpPr>
          <p:spPr>
            <a:xfrm>
              <a:off x="4819791" y="1602923"/>
              <a:ext cx="3886200" cy="457200"/>
            </a:xfrm>
            <a:prstGeom prst="rect">
              <a:avLst/>
            </a:prstGeom>
            <a:solidFill>
              <a:srgbClr val="13705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Light"/>
                  <a:cs typeface="Avenir Light"/>
                </a:rPr>
                <a:t>Bag of Words</a:t>
              </a:r>
              <a:endParaRPr lang="en-US" dirty="0">
                <a:latin typeface="Avenir Light"/>
                <a:cs typeface="Avenir Light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819791" y="1602923"/>
              <a:ext cx="3886200" cy="3200400"/>
            </a:xfrm>
            <a:prstGeom prst="rect">
              <a:avLst/>
            </a:prstGeom>
            <a:noFill/>
            <a:ln w="38100" cmpd="sng">
              <a:solidFill>
                <a:srgbClr val="1B9B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Light"/>
                <a:cs typeface="Avenir Light"/>
              </a:endParaRPr>
            </a:p>
          </p:txBody>
        </p:sp>
      </p:grpSp>
      <p:sp>
        <p:nvSpPr>
          <p:cNvPr id="5" name="Rectangle 4"/>
          <p:cNvSpPr/>
          <p:nvPr userDrawn="1"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979560"/>
            <a:ext cx="1508760" cy="778378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622020"/>
            <a:ext cx="1508760" cy="113591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Light"/>
                <a:cs typeface="Avenir Light"/>
              </a:rPr>
              <a:t>What is Text Mining?</a:t>
            </a:r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57267" y="228884"/>
            <a:ext cx="193754" cy="193754"/>
          </a:xfrm>
          <a:prstGeom prst="ellipse">
            <a:avLst/>
          </a:prstGeom>
          <a:solidFill>
            <a:srgbClr val="1B9B7D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1" y="102129"/>
            <a:ext cx="5597452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Text Mining Approaches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73842" y="670159"/>
            <a:ext cx="8226563" cy="457199"/>
          </a:xfrm>
          <a:prstGeom prst="rect">
            <a:avLst/>
          </a:prstGeom>
          <a:solidFill>
            <a:srgbClr val="BA2D2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61919" y="714092"/>
            <a:ext cx="3594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“</a:t>
            </a:r>
            <a:r>
              <a:rPr lang="en-US" dirty="0" err="1" smtClean="0">
                <a:solidFill>
                  <a:srgbClr val="FFFFFF"/>
                </a:solidFill>
                <a:latin typeface="Avenir Light"/>
                <a:cs typeface="Avenir Light"/>
              </a:rPr>
              <a:t>Lebron</a:t>
            </a:r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 James hit a tough shot.”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grpSp>
        <p:nvGrpSpPr>
          <p:cNvPr id="20" name="Group 19"/>
          <p:cNvGrpSpPr>
            <a:grpSpLocks noChangeAspect="1"/>
          </p:cNvGrpSpPr>
          <p:nvPr/>
        </p:nvGrpSpPr>
        <p:grpSpPr>
          <a:xfrm>
            <a:off x="5505591" y="1824557"/>
            <a:ext cx="2514600" cy="2514600"/>
            <a:chOff x="5663021" y="1558838"/>
            <a:chExt cx="2921000" cy="29210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63021" y="1558838"/>
              <a:ext cx="2921000" cy="29210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 rot="20129474">
              <a:off x="6216661" y="2564608"/>
              <a:ext cx="1054315" cy="429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09511"/>
                  </a:solidFill>
                  <a:latin typeface="Avenir Light"/>
                  <a:cs typeface="Avenir Light"/>
                </a:rPr>
                <a:t>Lebron</a:t>
              </a:r>
              <a:endParaRPr lang="en-US" dirty="0">
                <a:solidFill>
                  <a:srgbClr val="F09511"/>
                </a:solidFill>
                <a:latin typeface="Avenir Light"/>
                <a:cs typeface="Avenir Ligh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4404405">
              <a:off x="7169875" y="2776022"/>
              <a:ext cx="974677" cy="429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09511"/>
                  </a:solidFill>
                  <a:latin typeface="Avenir Light"/>
                  <a:cs typeface="Avenir Light"/>
                </a:rPr>
                <a:t>James</a:t>
              </a:r>
              <a:endParaRPr lang="en-US" dirty="0">
                <a:solidFill>
                  <a:srgbClr val="F09511"/>
                </a:solidFill>
                <a:latin typeface="Avenir Light"/>
                <a:cs typeface="Avenir Ligh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076891" y="3434225"/>
              <a:ext cx="925073" cy="429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09511"/>
                  </a:solidFill>
                  <a:latin typeface="Avenir Light"/>
                  <a:cs typeface="Avenir Light"/>
                </a:rPr>
                <a:t>tough</a:t>
              </a:r>
              <a:endParaRPr lang="en-US" dirty="0">
                <a:solidFill>
                  <a:srgbClr val="F09511"/>
                </a:solidFill>
                <a:latin typeface="Avenir Light"/>
                <a:cs typeface="Avenir Ligh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 rot="20938315">
              <a:off x="6800162" y="3085999"/>
              <a:ext cx="517235" cy="429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09511"/>
                  </a:solidFill>
                  <a:latin typeface="Avenir Light"/>
                  <a:cs typeface="Avenir Light"/>
                </a:rPr>
                <a:t>hit</a:t>
              </a:r>
              <a:endParaRPr lang="en-US" dirty="0">
                <a:solidFill>
                  <a:srgbClr val="F09511"/>
                </a:solidFill>
                <a:latin typeface="Avenir Light"/>
                <a:cs typeface="Avenir Ligh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075933" y="2763962"/>
              <a:ext cx="381970" cy="429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09511"/>
                  </a:solidFill>
                  <a:latin typeface="Avenir Light"/>
                  <a:cs typeface="Avenir Light"/>
                </a:rPr>
                <a:t>a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236002">
              <a:off x="6359916" y="3680006"/>
              <a:ext cx="726382" cy="429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09511"/>
                  </a:solidFill>
                  <a:latin typeface="Avenir Light"/>
                  <a:cs typeface="Avenir Light"/>
                </a:rPr>
                <a:t>shot</a:t>
              </a:r>
              <a:endParaRPr lang="en-US" dirty="0">
                <a:solidFill>
                  <a:srgbClr val="F09511"/>
                </a:solidFill>
                <a:latin typeface="Avenir Light"/>
                <a:cs typeface="Avenir Light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68255" y="1234210"/>
            <a:ext cx="4097214" cy="3408909"/>
            <a:chOff x="437526" y="1602923"/>
            <a:chExt cx="3886200" cy="3200400"/>
          </a:xfrm>
        </p:grpSpPr>
        <p:sp>
          <p:nvSpPr>
            <p:cNvPr id="40" name="Rectangle 39"/>
            <p:cNvSpPr/>
            <p:nvPr/>
          </p:nvSpPr>
          <p:spPr>
            <a:xfrm>
              <a:off x="437526" y="1602923"/>
              <a:ext cx="3886200" cy="457200"/>
            </a:xfrm>
            <a:prstGeom prst="rect">
              <a:avLst/>
            </a:prstGeom>
            <a:solidFill>
              <a:srgbClr val="13705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Light"/>
                  <a:cs typeface="Avenir Light"/>
                </a:rPr>
                <a:t>Semantic Using Syntactic Parsing</a:t>
              </a:r>
              <a:endParaRPr lang="en-US" dirty="0">
                <a:latin typeface="Avenir Light"/>
                <a:cs typeface="Avenir Light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37526" y="1602923"/>
              <a:ext cx="3886200" cy="3200400"/>
            </a:xfrm>
            <a:prstGeom prst="rect">
              <a:avLst/>
            </a:prstGeom>
            <a:noFill/>
            <a:ln w="38100" cmpd="sng">
              <a:solidFill>
                <a:srgbClr val="1B9B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cxnSp>
        <p:nvCxnSpPr>
          <p:cNvPr id="55" name="Elbow Connector 54"/>
          <p:cNvCxnSpPr/>
          <p:nvPr/>
        </p:nvCxnSpPr>
        <p:spPr>
          <a:xfrm rot="16200000" flipV="1">
            <a:off x="-617074" y="1193856"/>
            <a:ext cx="5199382" cy="3656945"/>
          </a:xfrm>
          <a:prstGeom prst="bentConnector3">
            <a:avLst>
              <a:gd name="adj1" fmla="val 4405"/>
            </a:avLst>
          </a:prstGeom>
          <a:ln>
            <a:solidFill>
              <a:srgbClr val="1B9B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Picture 60" descr="Macintosh HD:Users:ted:Desktop:manning pub:chap3 Initial Text Mining Methods:syntactic parsing:chap3 syntatic parsing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" y="1445406"/>
            <a:ext cx="4792345" cy="35921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203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979560"/>
            <a:ext cx="1508760" cy="778378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622020"/>
            <a:ext cx="1508760" cy="113591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Light"/>
                <a:cs typeface="Avenir Light"/>
              </a:rPr>
              <a:t>What is Text Mining?</a:t>
            </a:r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57267" y="228884"/>
            <a:ext cx="193754" cy="193754"/>
          </a:xfrm>
          <a:prstGeom prst="ellipse">
            <a:avLst/>
          </a:prstGeom>
          <a:solidFill>
            <a:srgbClr val="1B9B7D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1" y="102129"/>
            <a:ext cx="5597452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Text Mining Approaches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73842" y="670159"/>
            <a:ext cx="8226563" cy="457199"/>
          </a:xfrm>
          <a:prstGeom prst="rect">
            <a:avLst/>
          </a:prstGeom>
          <a:solidFill>
            <a:srgbClr val="BA2D2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46204" y="714092"/>
            <a:ext cx="3481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Some Challenges in Text Mining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3842" y="1972958"/>
            <a:ext cx="3903633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Compound words (tokenization) changes meaning</a:t>
            </a:r>
          </a:p>
          <a:p>
            <a:pPr marL="573088" lvl="1" indent="-115888">
              <a:buFont typeface="Arial"/>
              <a:buChar char="•"/>
            </a:pPr>
            <a:r>
              <a:rPr lang="en-US" sz="1200" dirty="0" smtClean="0">
                <a:latin typeface="Avenir Light"/>
                <a:cs typeface="Avenir Light"/>
              </a:rPr>
              <a:t>“not bad” versus “bad”</a:t>
            </a:r>
          </a:p>
          <a:p>
            <a:pPr marL="112713" indent="-112713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Disambiguation</a:t>
            </a:r>
            <a:endParaRPr lang="en-US" sz="1050" dirty="0" smtClean="0">
              <a:latin typeface="Avenir Light"/>
              <a:cs typeface="Avenir Light"/>
            </a:endParaRPr>
          </a:p>
          <a:p>
            <a:pPr marL="115888" indent="-115888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Sarcasm</a:t>
            </a:r>
          </a:p>
          <a:p>
            <a:pPr marL="573088" lvl="1" indent="-115888">
              <a:buFont typeface="Arial"/>
              <a:buChar char="•"/>
            </a:pPr>
            <a:r>
              <a:rPr lang="en-US" sz="1050" dirty="0" smtClean="0">
                <a:latin typeface="Avenir Light"/>
                <a:cs typeface="Avenir Light"/>
              </a:rPr>
              <a:t>“I like it…NOT!”</a:t>
            </a:r>
          </a:p>
          <a:p>
            <a:pPr marL="115888" indent="-115888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Cultural differences</a:t>
            </a:r>
          </a:p>
          <a:p>
            <a:pPr marL="573088" lvl="1" indent="-115888">
              <a:buFont typeface="Arial"/>
              <a:buChar char="•"/>
            </a:pPr>
            <a:r>
              <a:rPr lang="en-US" sz="1050" dirty="0" smtClean="0">
                <a:latin typeface="Avenir Light"/>
                <a:cs typeface="Avenir Light"/>
              </a:rPr>
              <a:t>“It’s wicked good” (in Boston)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377475" y="1740407"/>
            <a:ext cx="4506123" cy="2450260"/>
            <a:chOff x="2697930" y="944250"/>
            <a:chExt cx="4506123" cy="2450260"/>
          </a:xfrm>
        </p:grpSpPr>
        <p:sp>
          <p:nvSpPr>
            <p:cNvPr id="29" name="TextBox 28"/>
            <p:cNvSpPr txBox="1"/>
            <p:nvPr/>
          </p:nvSpPr>
          <p:spPr>
            <a:xfrm>
              <a:off x="2697930" y="1917182"/>
              <a:ext cx="450612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2713" indent="-112713">
                <a:buFont typeface="Arial"/>
                <a:buChar char="•"/>
              </a:pPr>
              <a:r>
                <a:rPr lang="en-US" dirty="0">
                  <a:latin typeface="Avenir Light"/>
                  <a:cs typeface="Avenir Light"/>
                </a:rPr>
                <a:t>I cooked waterfowl to eat.</a:t>
              </a:r>
            </a:p>
            <a:p>
              <a:pPr marL="112713" indent="-112713">
                <a:buFont typeface="Arial"/>
                <a:buChar char="•"/>
              </a:pPr>
              <a:r>
                <a:rPr lang="en-US" dirty="0">
                  <a:latin typeface="Avenir Light"/>
                  <a:cs typeface="Avenir Light"/>
                </a:rPr>
                <a:t>I </a:t>
              </a:r>
              <a:r>
                <a:rPr lang="en-US" dirty="0" smtClean="0">
                  <a:latin typeface="Avenir Light"/>
                  <a:cs typeface="Avenir Light"/>
                </a:rPr>
                <a:t>cooked </a:t>
              </a:r>
              <a:r>
                <a:rPr lang="en-US" dirty="0">
                  <a:latin typeface="Avenir Light"/>
                  <a:cs typeface="Avenir Light"/>
                </a:rPr>
                <a:t>waterfowl belonging to her.</a:t>
              </a:r>
            </a:p>
            <a:p>
              <a:pPr marL="112713" indent="-112713">
                <a:buFont typeface="Arial"/>
                <a:buChar char="•"/>
              </a:pPr>
              <a:r>
                <a:rPr lang="en-US" dirty="0">
                  <a:latin typeface="Avenir Light"/>
                  <a:cs typeface="Avenir Light"/>
                </a:rPr>
                <a:t>I created the (clay?) duck and gave it to her.</a:t>
              </a:r>
            </a:p>
            <a:p>
              <a:pPr marL="112713" indent="-112713">
                <a:buFont typeface="Arial"/>
                <a:buChar char="•"/>
              </a:pPr>
              <a:r>
                <a:rPr lang="en-US" dirty="0">
                  <a:latin typeface="Avenir Light"/>
                  <a:cs typeface="Avenir Light"/>
                </a:rPr>
                <a:t>Duck!!</a:t>
              </a:r>
            </a:p>
          </p:txBody>
        </p:sp>
        <p:sp>
          <p:nvSpPr>
            <p:cNvPr id="30" name="Title 1"/>
            <p:cNvSpPr txBox="1">
              <a:spLocks/>
            </p:cNvSpPr>
            <p:nvPr/>
          </p:nvSpPr>
          <p:spPr>
            <a:xfrm>
              <a:off x="2896857" y="944250"/>
              <a:ext cx="4108268" cy="1143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b="0" i="0" kern="1200">
                  <a:solidFill>
                    <a:schemeClr val="tx1"/>
                  </a:solidFill>
                  <a:latin typeface="Avenir Light"/>
                  <a:ea typeface="+mj-ea"/>
                  <a:cs typeface="Avenir Light"/>
                </a:defRPr>
              </a:lvl1pPr>
            </a:lstStyle>
            <a:p>
              <a:r>
                <a:rPr lang="en-US" sz="3600" u="sng" dirty="0" smtClean="0"/>
                <a:t>“I made her duck.”</a:t>
              </a:r>
              <a:endParaRPr lang="en-US" sz="3600" u="sng" dirty="0"/>
            </a:p>
          </p:txBody>
        </p:sp>
      </p:grpSp>
      <p:cxnSp>
        <p:nvCxnSpPr>
          <p:cNvPr id="21" name="Elbow Connector 20"/>
          <p:cNvCxnSpPr/>
          <p:nvPr/>
        </p:nvCxnSpPr>
        <p:spPr>
          <a:xfrm rot="16200000" flipV="1">
            <a:off x="-617074" y="1193856"/>
            <a:ext cx="5199382" cy="3656945"/>
          </a:xfrm>
          <a:prstGeom prst="bentConnector3">
            <a:avLst>
              <a:gd name="adj1" fmla="val 4405"/>
            </a:avLst>
          </a:prstGeom>
          <a:ln>
            <a:solidFill>
              <a:srgbClr val="1B9B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82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979560"/>
            <a:ext cx="1508760" cy="778378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622020"/>
            <a:ext cx="1508760" cy="113591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Light"/>
                <a:cs typeface="Avenir Light"/>
              </a:rPr>
              <a:t>What is Text Mining?</a:t>
            </a:r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57267" y="228884"/>
            <a:ext cx="193754" cy="193754"/>
          </a:xfrm>
          <a:prstGeom prst="ellipse">
            <a:avLst/>
          </a:prstGeom>
          <a:solidFill>
            <a:srgbClr val="1B9B7D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1" y="102129"/>
            <a:ext cx="5597452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Text Sources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73842" y="670159"/>
            <a:ext cx="8226563" cy="457199"/>
          </a:xfrm>
          <a:prstGeom prst="rect">
            <a:avLst/>
          </a:prstGeom>
          <a:solidFill>
            <a:srgbClr val="BA2D2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54476" y="714092"/>
            <a:ext cx="6035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Text can be captured within the enterprise and elsewhere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3842" y="1483535"/>
            <a:ext cx="279948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2713" indent="-112713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Books</a:t>
            </a:r>
            <a:endParaRPr lang="en-US" dirty="0">
              <a:latin typeface="Avenir Light"/>
              <a:cs typeface="Avenir Light"/>
            </a:endParaRPr>
          </a:p>
          <a:p>
            <a:pPr marL="112713" indent="-112713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Electronic Docs (PDFs)</a:t>
            </a:r>
          </a:p>
          <a:p>
            <a:pPr marL="112713" indent="-112713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Blogs</a:t>
            </a:r>
          </a:p>
          <a:p>
            <a:pPr marL="112713" indent="-112713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Websites</a:t>
            </a:r>
          </a:p>
          <a:p>
            <a:pPr marL="112713" indent="-112713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Social Media</a:t>
            </a:r>
          </a:p>
          <a:p>
            <a:pPr marL="112713" indent="-112713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Customer Records</a:t>
            </a:r>
          </a:p>
          <a:p>
            <a:pPr marL="112713" indent="-112713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Customer Service Notes</a:t>
            </a:r>
          </a:p>
          <a:p>
            <a:pPr marL="112713" indent="-112713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Notes</a:t>
            </a:r>
          </a:p>
          <a:p>
            <a:pPr marL="112713" indent="-112713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Emails</a:t>
            </a:r>
          </a:p>
          <a:p>
            <a:pPr marL="112713" indent="-112713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Legal Documents</a:t>
            </a:r>
          </a:p>
          <a:p>
            <a:pPr marL="112713" indent="-112713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…</a:t>
            </a:r>
          </a:p>
        </p:txBody>
      </p:sp>
      <p:sp>
        <p:nvSpPr>
          <p:cNvPr id="8" name="Rectangle 7"/>
          <p:cNvSpPr/>
          <p:nvPr/>
        </p:nvSpPr>
        <p:spPr>
          <a:xfrm>
            <a:off x="4814205" y="1483536"/>
            <a:ext cx="3886200" cy="1281684"/>
          </a:xfrm>
          <a:prstGeom prst="rect">
            <a:avLst/>
          </a:prstGeom>
          <a:solidFill>
            <a:srgbClr val="2776B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source and context of the medium is important.  It will have a lot of impact on difficulty and data integrity.</a:t>
            </a:r>
            <a:endParaRPr lang="en-US" dirty="0"/>
          </a:p>
        </p:txBody>
      </p:sp>
      <p:grpSp>
        <p:nvGrpSpPr>
          <p:cNvPr id="29" name="Group 28"/>
          <p:cNvGrpSpPr>
            <a:grpSpLocks noChangeAspect="1"/>
          </p:cNvGrpSpPr>
          <p:nvPr/>
        </p:nvGrpSpPr>
        <p:grpSpPr>
          <a:xfrm>
            <a:off x="4814205" y="2712517"/>
            <a:ext cx="3886200" cy="2784145"/>
            <a:chOff x="506732" y="2054450"/>
            <a:chExt cx="5615939" cy="4023360"/>
          </a:xfrm>
        </p:grpSpPr>
        <p:pic>
          <p:nvPicPr>
            <p:cNvPr id="30" name="Picture 14" descr="http://ameliacottonpress.files.wordpress.com/2012/10/social-media-icons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732" y="2054450"/>
              <a:ext cx="5615939" cy="4023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6" descr="http://upload.wikimedia.org/wikipedia/commons/4/40/Google_plus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4844" y="4816929"/>
              <a:ext cx="640080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9" name="Picture 8" descr="http://upload.wikimedia.org/wikipedia/en/archive/d/d9/20130604215439!Vine_apps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368" y="4383902"/>
            <a:ext cx="248717" cy="247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 descr="http://asset1.cbsistatic.com/cnwk.1d/i/tim2/2013/11/25/Snapchat-noname_chillah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0" r="18971"/>
          <a:stretch/>
        </p:blipFill>
        <p:spPr bwMode="auto">
          <a:xfrm>
            <a:off x="7622452" y="3685121"/>
            <a:ext cx="429000" cy="44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http://www.ccs.org.za/wp-content/uploads/2012/06/weibo-ic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440" y="2856837"/>
            <a:ext cx="422820" cy="4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Elbow Connector 24"/>
          <p:cNvCxnSpPr/>
          <p:nvPr/>
        </p:nvCxnSpPr>
        <p:spPr>
          <a:xfrm rot="16200000" flipV="1">
            <a:off x="-617074" y="1193856"/>
            <a:ext cx="5199382" cy="3656945"/>
          </a:xfrm>
          <a:prstGeom prst="bentConnector3">
            <a:avLst>
              <a:gd name="adj1" fmla="val 4405"/>
            </a:avLst>
          </a:prstGeom>
          <a:ln>
            <a:solidFill>
              <a:srgbClr val="1B9B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91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979560"/>
            <a:ext cx="1508760" cy="778378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622020"/>
            <a:ext cx="1508760" cy="113591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Light"/>
                <a:cs typeface="Avenir Light"/>
              </a:rPr>
              <a:t>What is Text Mining?</a:t>
            </a:r>
            <a:endParaRPr lang="en-US" dirty="0">
              <a:latin typeface="Avenir Light"/>
              <a:cs typeface="Avenir Light"/>
            </a:endParaRPr>
          </a:p>
        </p:txBody>
      </p:sp>
      <p:cxnSp>
        <p:nvCxnSpPr>
          <p:cNvPr id="32" name="Elbow Connector 31"/>
          <p:cNvCxnSpPr/>
          <p:nvPr/>
        </p:nvCxnSpPr>
        <p:spPr>
          <a:xfrm rot="16200000" flipV="1">
            <a:off x="-617074" y="1193856"/>
            <a:ext cx="5199382" cy="3656945"/>
          </a:xfrm>
          <a:prstGeom prst="bentConnector3">
            <a:avLst>
              <a:gd name="adj1" fmla="val 4405"/>
            </a:avLst>
          </a:prstGeom>
          <a:ln>
            <a:solidFill>
              <a:srgbClr val="1B9B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57267" y="228884"/>
            <a:ext cx="193754" cy="193754"/>
          </a:xfrm>
          <a:prstGeom prst="ellipse">
            <a:avLst/>
          </a:prstGeom>
          <a:solidFill>
            <a:srgbClr val="1B9B7D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1" y="102129"/>
            <a:ext cx="5597452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Enough of me talking…let’s do it for real!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73842" y="670159"/>
            <a:ext cx="8226563" cy="457199"/>
          </a:xfrm>
          <a:prstGeom prst="rect">
            <a:avLst/>
          </a:prstGeom>
          <a:solidFill>
            <a:srgbClr val="BA2D2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91807" y="714092"/>
            <a:ext cx="5160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Scripts in this workshop follow a simple workflow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graphicFrame>
        <p:nvGraphicFramePr>
          <p:cNvPr id="26" name="Diagram 25"/>
          <p:cNvGraphicFramePr/>
          <p:nvPr>
            <p:extLst>
              <p:ext uri="{D42A27DB-BD31-4B8C-83A1-F6EECF244321}">
                <p14:modId xmlns:p14="http://schemas.microsoft.com/office/powerpoint/2010/main" val="645363000"/>
              </p:ext>
            </p:extLst>
          </p:nvPr>
        </p:nvGraphicFramePr>
        <p:xfrm>
          <a:off x="1524000" y="121953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911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979560"/>
            <a:ext cx="1508760" cy="778378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622020"/>
            <a:ext cx="1508760" cy="113591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Light"/>
                <a:cs typeface="Avenir Light"/>
              </a:rPr>
              <a:t>What is Text Mining?</a:t>
            </a:r>
            <a:endParaRPr lang="en-US" dirty="0">
              <a:latin typeface="Avenir Light"/>
              <a:cs typeface="Avenir Light"/>
            </a:endParaRPr>
          </a:p>
        </p:txBody>
      </p:sp>
      <p:cxnSp>
        <p:nvCxnSpPr>
          <p:cNvPr id="32" name="Elbow Connector 31"/>
          <p:cNvCxnSpPr/>
          <p:nvPr/>
        </p:nvCxnSpPr>
        <p:spPr>
          <a:xfrm rot="16200000" flipV="1">
            <a:off x="-617074" y="1193856"/>
            <a:ext cx="5199382" cy="3656945"/>
          </a:xfrm>
          <a:prstGeom prst="bentConnector3">
            <a:avLst>
              <a:gd name="adj1" fmla="val 4405"/>
            </a:avLst>
          </a:prstGeom>
          <a:ln>
            <a:solidFill>
              <a:srgbClr val="1B9B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578532" y="6215396"/>
            <a:ext cx="1508760" cy="542541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57267" y="228884"/>
            <a:ext cx="193754" cy="193754"/>
          </a:xfrm>
          <a:prstGeom prst="ellipse">
            <a:avLst/>
          </a:prstGeom>
          <a:solidFill>
            <a:srgbClr val="1B9B7D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1" y="102129"/>
            <a:ext cx="5597452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Enough of me talking…let’s do it for real!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73842" y="670159"/>
            <a:ext cx="8226563" cy="457199"/>
          </a:xfrm>
          <a:prstGeom prst="rect">
            <a:avLst/>
          </a:prstGeom>
          <a:solidFill>
            <a:srgbClr val="BA2D2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4734" y="714092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Setup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graphicFrame>
        <p:nvGraphicFramePr>
          <p:cNvPr id="26" name="Diagram 25"/>
          <p:cNvGraphicFramePr/>
          <p:nvPr>
            <p:extLst>
              <p:ext uri="{D42A27DB-BD31-4B8C-83A1-F6EECF244321}">
                <p14:modId xmlns:p14="http://schemas.microsoft.com/office/powerpoint/2010/main" val="3688359160"/>
              </p:ext>
            </p:extLst>
          </p:nvPr>
        </p:nvGraphicFramePr>
        <p:xfrm>
          <a:off x="473843" y="1168325"/>
          <a:ext cx="8226562" cy="4022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5528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Warning: Twitter Profanity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28600" y="1219200"/>
            <a:ext cx="8686800" cy="4906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Twitter demographics skew young and as a result have profanity that appear in the examples.  </a:t>
            </a:r>
          </a:p>
          <a:p>
            <a:r>
              <a:rPr lang="en-US" sz="2800" b="1" dirty="0" smtClean="0"/>
              <a:t>It’s the easiest place to get a lot of messy text fast, if it is offensive feel free to talk to me and I will work to get you other texts for use on your own.  No offense is intended.</a:t>
            </a:r>
          </a:p>
          <a:p>
            <a:pPr marL="0" indent="0">
              <a:buFont typeface="Arial"/>
              <a:buNone/>
            </a:pPr>
            <a:endParaRPr lang="en-US" sz="28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2581325" y="3881549"/>
            <a:ext cx="3981350" cy="1954320"/>
            <a:chOff x="1969548" y="3881549"/>
            <a:chExt cx="3981350" cy="195432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9548" y="4794863"/>
              <a:ext cx="1280448" cy="1041006"/>
            </a:xfrm>
            <a:prstGeom prst="rect">
              <a:avLst/>
            </a:prstGeom>
          </p:spPr>
        </p:pic>
        <p:sp>
          <p:nvSpPr>
            <p:cNvPr id="12" name="Oval Callout 11"/>
            <p:cNvSpPr/>
            <p:nvPr/>
          </p:nvSpPr>
          <p:spPr>
            <a:xfrm>
              <a:off x="3933123" y="3881549"/>
              <a:ext cx="2017775" cy="819324"/>
            </a:xfrm>
            <a:prstGeom prst="wedgeEllipseCallout">
              <a:avLst>
                <a:gd name="adj1" fmla="val -77686"/>
                <a:gd name="adj2" fmla="val 70000"/>
              </a:avLst>
            </a:prstGeom>
            <a:solidFill>
              <a:srgbClr val="BA2D2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#%@*!!!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8047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rot="5400000">
            <a:off x="2958821" y="432336"/>
            <a:ext cx="2205" cy="32004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Heavy"/>
                <a:cs typeface="Avenir Heavy"/>
              </a:rPr>
              <a:t>Keyword Scanning &amp; Text Cleaning</a:t>
            </a:r>
            <a:endParaRPr lang="en-US" dirty="0">
              <a:solidFill>
                <a:schemeClr val="bg1">
                  <a:lumMod val="75000"/>
                </a:schemeClr>
              </a:solidFill>
              <a:latin typeface="Avenir Heavy"/>
              <a:cs typeface="Avenir Heavy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4570898" y="1371600"/>
            <a:ext cx="2205" cy="5486400"/>
          </a:xfrm>
          <a:prstGeom prst="line">
            <a:avLst/>
          </a:prstGeom>
          <a:ln>
            <a:solidFill>
              <a:srgbClr val="A6A6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>
            <a:spLocks noChangeAspect="1"/>
          </p:cNvSpPr>
          <p:nvPr/>
        </p:nvSpPr>
        <p:spPr>
          <a:xfrm>
            <a:off x="4475123" y="1927355"/>
            <a:ext cx="193754" cy="193754"/>
          </a:xfrm>
          <a:prstGeom prst="ellipse">
            <a:avLst/>
          </a:prstGeom>
          <a:solidFill>
            <a:schemeClr val="tx2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570898" y="0"/>
            <a:ext cx="2205" cy="457200"/>
          </a:xfrm>
          <a:prstGeom prst="line">
            <a:avLst/>
          </a:prstGeom>
          <a:ln>
            <a:solidFill>
              <a:srgbClr val="1A568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>
            <a:spLocks noChangeAspect="1"/>
          </p:cNvSpPr>
          <p:nvPr/>
        </p:nvSpPr>
        <p:spPr>
          <a:xfrm flipV="1">
            <a:off x="4507127" y="403120"/>
            <a:ext cx="129746" cy="129746"/>
          </a:xfrm>
          <a:prstGeom prst="ellipse">
            <a:avLst/>
          </a:prstGeom>
          <a:solidFill>
            <a:srgbClr val="1A568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Isosceles Triangle 6"/>
          <p:cNvSpPr>
            <a:spLocks noChangeAspect="1"/>
          </p:cNvSpPr>
          <p:nvPr/>
        </p:nvSpPr>
        <p:spPr>
          <a:xfrm flipH="1" flipV="1">
            <a:off x="4439412" y="1330282"/>
            <a:ext cx="265176" cy="228600"/>
          </a:xfrm>
          <a:prstGeom prst="triangle">
            <a:avLst/>
          </a:prstGeom>
          <a:solidFill>
            <a:srgbClr val="1A568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59723" y="2036054"/>
            <a:ext cx="1821867" cy="914400"/>
            <a:chOff x="1426786" y="2281045"/>
            <a:chExt cx="1821867" cy="1278259"/>
          </a:xfrm>
        </p:grpSpPr>
        <p:sp>
          <p:nvSpPr>
            <p:cNvPr id="12" name="Rectangle 11"/>
            <p:cNvSpPr/>
            <p:nvPr/>
          </p:nvSpPr>
          <p:spPr>
            <a:xfrm>
              <a:off x="1426786" y="2281045"/>
              <a:ext cx="1821867" cy="109685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latin typeface="Avenir Light"/>
                  <a:cs typeface="Avenir Light"/>
                </a:rPr>
                <a:t>What is Text Mining?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426786" y="3376424"/>
              <a:ext cx="1821867" cy="18288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Avenir Light"/>
                <a:cs typeface="Avenir Light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494436" y="3112590"/>
            <a:ext cx="1821867" cy="1096855"/>
            <a:chOff x="1426786" y="2281045"/>
            <a:chExt cx="1821867" cy="1096855"/>
          </a:xfrm>
        </p:grpSpPr>
        <p:sp>
          <p:nvSpPr>
            <p:cNvPr id="16" name="Rectangle 15"/>
            <p:cNvSpPr/>
            <p:nvPr/>
          </p:nvSpPr>
          <p:spPr>
            <a:xfrm>
              <a:off x="1426786" y="2281045"/>
              <a:ext cx="1821867" cy="913974"/>
            </a:xfrm>
            <a:prstGeom prst="rect">
              <a:avLst/>
            </a:prstGeom>
            <a:solidFill>
              <a:srgbClr val="96BA5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venir Light"/>
                  <a:cs typeface="Avenir Light"/>
                </a:rPr>
                <a:t>String Manipulation</a:t>
              </a:r>
            </a:p>
            <a:p>
              <a:pPr algn="ctr"/>
              <a:r>
                <a:rPr lang="en-US" sz="1400" dirty="0" smtClean="0">
                  <a:latin typeface="Avenir Light"/>
                  <a:cs typeface="Avenir Light"/>
                </a:rPr>
                <a:t>Cleaning</a:t>
              </a:r>
              <a:endParaRPr lang="en-US" sz="1000" dirty="0">
                <a:latin typeface="Avenir Light"/>
                <a:cs typeface="Avenir Light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426786" y="3195020"/>
              <a:ext cx="1821867" cy="18288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Light"/>
                <a:cs typeface="Avenir Light"/>
              </a:endParaRPr>
            </a:p>
          </p:txBody>
        </p:sp>
      </p:grpSp>
      <p:cxnSp>
        <p:nvCxnSpPr>
          <p:cNvPr id="9" name="Straight Connector 8"/>
          <p:cNvCxnSpPr/>
          <p:nvPr/>
        </p:nvCxnSpPr>
        <p:spPr>
          <a:xfrm rot="5400000">
            <a:off x="5943600" y="1742093"/>
            <a:ext cx="2205" cy="2743200"/>
          </a:xfrm>
          <a:prstGeom prst="line">
            <a:avLst/>
          </a:prstGeom>
          <a:ln>
            <a:solidFill>
              <a:srgbClr val="A6A6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1827696" y="4250896"/>
            <a:ext cx="1821867" cy="1096855"/>
            <a:chOff x="1426786" y="2281045"/>
            <a:chExt cx="1821867" cy="1096855"/>
          </a:xfrm>
        </p:grpSpPr>
        <p:sp>
          <p:nvSpPr>
            <p:cNvPr id="19" name="Rectangle 18"/>
            <p:cNvSpPr/>
            <p:nvPr/>
          </p:nvSpPr>
          <p:spPr>
            <a:xfrm>
              <a:off x="1426786" y="2281045"/>
              <a:ext cx="1821867" cy="91397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latin typeface="Avenir Light"/>
                  <a:cs typeface="Avenir Light"/>
                </a:rPr>
                <a:t>Freq</a:t>
              </a:r>
              <a:r>
                <a:rPr lang="en-US" sz="1600" dirty="0" smtClean="0">
                  <a:latin typeface="Avenir Light"/>
                  <a:cs typeface="Avenir Light"/>
                </a:rPr>
                <a:t> </a:t>
              </a:r>
              <a:r>
                <a:rPr lang="en-US" sz="1600" dirty="0">
                  <a:latin typeface="Avenir Light"/>
                  <a:cs typeface="Avenir Light"/>
                </a:rPr>
                <a:t>Counts, </a:t>
              </a:r>
              <a:r>
                <a:rPr lang="en-US" sz="1600" dirty="0" err="1">
                  <a:latin typeface="Avenir Light"/>
                  <a:cs typeface="Avenir Light"/>
                </a:rPr>
                <a:t>D</a:t>
              </a:r>
              <a:r>
                <a:rPr lang="en-US" sz="1600" dirty="0" err="1" smtClean="0">
                  <a:latin typeface="Avenir Light"/>
                  <a:cs typeface="Avenir Light"/>
                </a:rPr>
                <a:t>endrograms</a:t>
              </a:r>
              <a:endParaRPr lang="en-US" sz="1600" dirty="0">
                <a:latin typeface="Avenir Light"/>
                <a:cs typeface="Avenir Light"/>
              </a:endParaRPr>
            </a:p>
            <a:p>
              <a:pPr algn="ctr"/>
              <a:r>
                <a:rPr lang="en-US" sz="1600" dirty="0" err="1">
                  <a:latin typeface="Avenir Light"/>
                  <a:cs typeface="Avenir Light"/>
                </a:rPr>
                <a:t>Wordclouds</a:t>
              </a:r>
              <a:endParaRPr lang="en-US" sz="1050" dirty="0">
                <a:latin typeface="Avenir Light"/>
                <a:cs typeface="Avenir Ligh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426786" y="3195020"/>
              <a:ext cx="1821867" cy="18288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Light"/>
                <a:cs typeface="Avenir Light"/>
              </a:endParaRPr>
            </a:p>
          </p:txBody>
        </p:sp>
      </p:grpSp>
      <p:cxnSp>
        <p:nvCxnSpPr>
          <p:cNvPr id="10" name="Straight Connector 9"/>
          <p:cNvCxnSpPr/>
          <p:nvPr/>
        </p:nvCxnSpPr>
        <p:spPr>
          <a:xfrm rot="5400000">
            <a:off x="3198194" y="2879803"/>
            <a:ext cx="2205" cy="2743200"/>
          </a:xfrm>
          <a:prstGeom prst="line">
            <a:avLst/>
          </a:prstGeom>
          <a:ln>
            <a:solidFill>
              <a:srgbClr val="A6A6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5956931" y="5067622"/>
            <a:ext cx="1821867" cy="1085184"/>
            <a:chOff x="1426786" y="2281045"/>
            <a:chExt cx="1821867" cy="1085184"/>
          </a:xfrm>
        </p:grpSpPr>
        <p:sp>
          <p:nvSpPr>
            <p:cNvPr id="22" name="Rectangle 21"/>
            <p:cNvSpPr/>
            <p:nvPr/>
          </p:nvSpPr>
          <p:spPr>
            <a:xfrm>
              <a:off x="1426786" y="2281045"/>
              <a:ext cx="1821867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venir Light"/>
                  <a:cs typeface="Avenir Light"/>
                </a:rPr>
                <a:t>Topic Modeling</a:t>
              </a:r>
            </a:p>
            <a:p>
              <a:pPr algn="ctr"/>
              <a:r>
                <a:rPr lang="en-US" dirty="0" err="1">
                  <a:latin typeface="Avenir Light"/>
                  <a:cs typeface="Avenir Light"/>
                </a:rPr>
                <a:t>openNLP</a:t>
              </a:r>
              <a:endParaRPr lang="en-US" dirty="0">
                <a:latin typeface="Avenir Light"/>
                <a:cs typeface="Avenir Light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426786" y="3183349"/>
              <a:ext cx="1821867" cy="18288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Light"/>
                <a:cs typeface="Avenir Light"/>
              </a:endParaRPr>
            </a:p>
          </p:txBody>
        </p:sp>
      </p:grpSp>
      <p:cxnSp>
        <p:nvCxnSpPr>
          <p:cNvPr id="11" name="Straight Connector 10"/>
          <p:cNvCxnSpPr/>
          <p:nvPr/>
        </p:nvCxnSpPr>
        <p:spPr>
          <a:xfrm rot="5400000">
            <a:off x="6177495" y="3458040"/>
            <a:ext cx="2205" cy="3200400"/>
          </a:xfrm>
          <a:prstGeom prst="line">
            <a:avLst/>
          </a:prstGeom>
          <a:ln>
            <a:solidFill>
              <a:srgbClr val="A6A6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>
            <a:spLocks noChangeAspect="1"/>
          </p:cNvSpPr>
          <p:nvPr/>
        </p:nvSpPr>
        <p:spPr>
          <a:xfrm>
            <a:off x="4475123" y="3015713"/>
            <a:ext cx="193754" cy="193754"/>
          </a:xfrm>
          <a:prstGeom prst="ellipse">
            <a:avLst/>
          </a:prstGeom>
          <a:solidFill>
            <a:schemeClr val="tx2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4475123" y="4153423"/>
            <a:ext cx="193754" cy="193754"/>
          </a:xfrm>
          <a:prstGeom prst="ellipse">
            <a:avLst/>
          </a:prstGeom>
          <a:solidFill>
            <a:schemeClr val="tx2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4475123" y="4970745"/>
            <a:ext cx="193754" cy="193754"/>
          </a:xfrm>
          <a:prstGeom prst="ellipse">
            <a:avLst/>
          </a:prstGeom>
          <a:solidFill>
            <a:schemeClr val="tx2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148492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979560"/>
            <a:ext cx="1508760" cy="778378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78532" y="5602728"/>
            <a:ext cx="1508760" cy="1136921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Light"/>
                <a:cs typeface="Avenir Light"/>
              </a:rPr>
              <a:t>Keyword scanning, Cleaning &amp; </a:t>
            </a:r>
            <a:r>
              <a:rPr lang="en-US" dirty="0" err="1" smtClean="0">
                <a:latin typeface="Avenir Light"/>
                <a:cs typeface="Avenir Light"/>
              </a:rPr>
              <a:t>Freq</a:t>
            </a:r>
            <a:r>
              <a:rPr lang="en-US" dirty="0" smtClean="0">
                <a:latin typeface="Avenir Light"/>
                <a:cs typeface="Avenir Light"/>
              </a:rPr>
              <a:t> Counts</a:t>
            </a:r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57267" y="228884"/>
            <a:ext cx="193754" cy="193754"/>
          </a:xfrm>
          <a:prstGeom prst="ellipse">
            <a:avLst/>
          </a:prstGeom>
          <a:solidFill>
            <a:srgbClr val="96BA51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64379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Open the “</a:t>
            </a:r>
            <a:r>
              <a:rPr lang="en-US" sz="2000" b="1" dirty="0" err="1" smtClean="0">
                <a:solidFill>
                  <a:srgbClr val="13705B"/>
                </a:solidFill>
                <a:latin typeface="Avenir Heavy"/>
                <a:cs typeface="Avenir Heavy"/>
              </a:rPr>
              <a:t>coffee.csv</a:t>
            </a:r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” to get familiar with the data structure 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4734" y="714092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Setup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pic>
        <p:nvPicPr>
          <p:cNvPr id="39" name="Picture 38" descr="Screen Shot 2015-05-26 at 5.12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131416"/>
            <a:ext cx="8686800" cy="1502013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228600" y="556816"/>
            <a:ext cx="8686800" cy="555031"/>
          </a:xfrm>
          <a:prstGeom prst="rect">
            <a:avLst/>
          </a:prstGeom>
          <a:solidFill>
            <a:srgbClr val="1370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Light"/>
                <a:cs typeface="Avenir Light"/>
              </a:rPr>
              <a:t>1000 tweets mentioning “coffee”</a:t>
            </a:r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28600" y="549393"/>
            <a:ext cx="8686800" cy="2178040"/>
          </a:xfrm>
          <a:prstGeom prst="rect">
            <a:avLst/>
          </a:prstGeom>
          <a:noFill/>
          <a:ln w="38100" cmpd="sng">
            <a:solidFill>
              <a:srgbClr val="1B9B7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51021" y="3272918"/>
            <a:ext cx="472130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venir Light"/>
                <a:cs typeface="Avenir Light"/>
              </a:rPr>
              <a:t>“</a:t>
            </a:r>
            <a:r>
              <a:rPr lang="en-US" dirty="0" err="1" smtClean="0">
                <a:latin typeface="Avenir Light"/>
                <a:cs typeface="Avenir Light"/>
              </a:rPr>
              <a:t>text$text</a:t>
            </a:r>
            <a:r>
              <a:rPr lang="en-US" dirty="0" smtClean="0">
                <a:latin typeface="Avenir Light"/>
                <a:cs typeface="Avenir Light"/>
              </a:rPr>
              <a:t>” </a:t>
            </a:r>
          </a:p>
          <a:p>
            <a:pPr algn="ctr"/>
            <a:r>
              <a:rPr lang="en-US" sz="1600" dirty="0" smtClean="0">
                <a:latin typeface="Avenir Light"/>
                <a:cs typeface="Avenir Light"/>
              </a:rPr>
              <a:t>is the vector of tweets that we are interested in.</a:t>
            </a:r>
            <a:endParaRPr lang="en-US" sz="1600" dirty="0">
              <a:latin typeface="Avenir Light"/>
              <a:cs typeface="Avenir Light"/>
            </a:endParaRPr>
          </a:p>
        </p:txBody>
      </p:sp>
      <p:sp>
        <p:nvSpPr>
          <p:cNvPr id="44" name="Isosceles Triangle 43"/>
          <p:cNvSpPr/>
          <p:nvPr/>
        </p:nvSpPr>
        <p:spPr>
          <a:xfrm rot="10800000">
            <a:off x="251020" y="2846756"/>
            <a:ext cx="4721309" cy="357975"/>
          </a:xfrm>
          <a:prstGeom prst="triangle">
            <a:avLst/>
          </a:prstGeom>
          <a:solidFill>
            <a:srgbClr val="F0951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/>
          <p:cNvSpPr/>
          <p:nvPr/>
        </p:nvSpPr>
        <p:spPr>
          <a:xfrm rot="10800000">
            <a:off x="4972329" y="2846754"/>
            <a:ext cx="3933712" cy="35797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4972330" y="3272918"/>
            <a:ext cx="3933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Avenir Light"/>
                <a:cs typeface="Avenir Light"/>
              </a:rPr>
              <a:t>All other attributes are automatically returned from the twitter API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venir Light"/>
              <a:cs typeface="Avenir Light"/>
            </a:endParaRPr>
          </a:p>
        </p:txBody>
      </p:sp>
      <p:cxnSp>
        <p:nvCxnSpPr>
          <p:cNvPr id="47" name="Elbow Connector 46"/>
          <p:cNvCxnSpPr>
            <a:stCxn id="33" idx="0"/>
          </p:cNvCxnSpPr>
          <p:nvPr/>
        </p:nvCxnSpPr>
        <p:spPr>
          <a:xfrm rot="16200000" flipV="1">
            <a:off x="153484" y="423299"/>
            <a:ext cx="5180090" cy="5178767"/>
          </a:xfrm>
          <a:prstGeom prst="bentConnector3">
            <a:avLst>
              <a:gd name="adj1" fmla="val 4094"/>
            </a:avLst>
          </a:prstGeom>
          <a:ln>
            <a:solidFill>
              <a:srgbClr val="96BA5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58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979560"/>
            <a:ext cx="1508760" cy="778378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78532" y="5602728"/>
            <a:ext cx="1508760" cy="1136921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ight"/>
                <a:cs typeface="Avenir Light"/>
              </a:rPr>
              <a:t>Keyword scanning, Cleaning &amp; </a:t>
            </a:r>
            <a:r>
              <a:rPr lang="en-US" dirty="0" err="1">
                <a:latin typeface="Avenir Light"/>
                <a:cs typeface="Avenir Light"/>
              </a:rPr>
              <a:t>Freq</a:t>
            </a:r>
            <a:r>
              <a:rPr lang="en-US" dirty="0">
                <a:latin typeface="Avenir Light"/>
                <a:cs typeface="Avenir Light"/>
              </a:rPr>
              <a:t> Counts</a:t>
            </a: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57267" y="228884"/>
            <a:ext cx="193754" cy="193754"/>
          </a:xfrm>
          <a:prstGeom prst="ellipse">
            <a:avLst/>
          </a:prstGeom>
          <a:solidFill>
            <a:srgbClr val="96BA51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1" y="102129"/>
            <a:ext cx="6536907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2_Keyword_Scanning.R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4734" y="714092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Setup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397126" y="871757"/>
            <a:ext cx="5855599" cy="805489"/>
            <a:chOff x="397126" y="881880"/>
            <a:chExt cx="5855599" cy="805489"/>
          </a:xfrm>
        </p:grpSpPr>
        <p:sp>
          <p:nvSpPr>
            <p:cNvPr id="16" name="Rectangle 15"/>
            <p:cNvSpPr/>
            <p:nvPr/>
          </p:nvSpPr>
          <p:spPr>
            <a:xfrm>
              <a:off x="473842" y="1155940"/>
              <a:ext cx="5778883" cy="53142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err="1" smtClean="0">
                  <a:latin typeface="Avenir Light"/>
                  <a:cs typeface="Avenir Light"/>
                </a:rPr>
                <a:t>grepl</a:t>
              </a:r>
              <a:r>
                <a:rPr lang="en-US" dirty="0" smtClean="0">
                  <a:latin typeface="Avenir Light"/>
                  <a:cs typeface="Avenir Light"/>
                </a:rPr>
                <a:t>(“pattern”, searchable object, </a:t>
              </a:r>
              <a:r>
                <a:rPr lang="en-US" dirty="0" err="1" smtClean="0">
                  <a:latin typeface="Avenir Light"/>
                  <a:cs typeface="Avenir Light"/>
                </a:rPr>
                <a:t>ignore.case</a:t>
              </a:r>
              <a:r>
                <a:rPr lang="en-US" dirty="0" smtClean="0">
                  <a:latin typeface="Avenir Light"/>
                  <a:cs typeface="Avenir Light"/>
                </a:rPr>
                <a:t>=TRUE)</a:t>
              </a:r>
              <a:endParaRPr lang="en-US" dirty="0">
                <a:latin typeface="Avenir Light"/>
                <a:cs typeface="Avenir Ligh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7126" y="881880"/>
              <a:ext cx="5357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Avenir Light"/>
                  <a:cs typeface="Avenir Light"/>
                </a:rPr>
                <a:t>grepl</a:t>
              </a:r>
              <a:r>
                <a:rPr lang="en-US" sz="1400" dirty="0" smtClean="0">
                  <a:latin typeface="Avenir Light"/>
                  <a:cs typeface="Avenir Light"/>
                </a:rPr>
                <a:t> returns a vector of T/F if the pattern is present at least once</a:t>
              </a:r>
              <a:endParaRPr lang="en-US" sz="1400" dirty="0">
                <a:latin typeface="Avenir Light"/>
                <a:cs typeface="Avenir Light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05650" y="2233784"/>
            <a:ext cx="5847075" cy="814012"/>
            <a:chOff x="405650" y="3096057"/>
            <a:chExt cx="5847075" cy="814012"/>
          </a:xfrm>
        </p:grpSpPr>
        <p:sp>
          <p:nvSpPr>
            <p:cNvPr id="29" name="Rectangle 28"/>
            <p:cNvSpPr/>
            <p:nvPr/>
          </p:nvSpPr>
          <p:spPr>
            <a:xfrm>
              <a:off x="473842" y="3378640"/>
              <a:ext cx="5778883" cy="531429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err="1" smtClean="0">
                  <a:latin typeface="Avenir Light"/>
                  <a:cs typeface="Avenir Light"/>
                </a:rPr>
                <a:t>grep</a:t>
              </a:r>
              <a:r>
                <a:rPr lang="en-US" dirty="0" smtClean="0">
                  <a:latin typeface="Avenir Light"/>
                  <a:cs typeface="Avenir Light"/>
                </a:rPr>
                <a:t>(“pattern”, searchable object, </a:t>
              </a:r>
              <a:r>
                <a:rPr lang="en-US" dirty="0" err="1" smtClean="0">
                  <a:latin typeface="Avenir Light"/>
                  <a:cs typeface="Avenir Light"/>
                </a:rPr>
                <a:t>ignore.case</a:t>
              </a:r>
              <a:r>
                <a:rPr lang="en-US" dirty="0" smtClean="0">
                  <a:latin typeface="Avenir Light"/>
                  <a:cs typeface="Avenir Light"/>
                </a:rPr>
                <a:t>=TRUE)</a:t>
              </a:r>
              <a:endParaRPr lang="en-US" dirty="0">
                <a:latin typeface="Avenir Light"/>
                <a:cs typeface="Avenir Ligh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5650" y="3096057"/>
              <a:ext cx="46602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Avenir Light"/>
                  <a:cs typeface="Avenir Light"/>
                </a:rPr>
                <a:t>grep</a:t>
              </a:r>
              <a:r>
                <a:rPr lang="en-US" sz="1400" dirty="0" smtClean="0">
                  <a:latin typeface="Avenir Light"/>
                  <a:cs typeface="Avenir Light"/>
                </a:rPr>
                <a:t> returns the position of the pattern in the document</a:t>
              </a:r>
              <a:endParaRPr lang="en-US" sz="1400" dirty="0">
                <a:latin typeface="Avenir Light"/>
                <a:cs typeface="Avenir Light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31222" y="592823"/>
            <a:ext cx="2664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Basic R Unix Commands</a:t>
            </a:r>
            <a:endParaRPr lang="en-US" u="sng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14174" y="3562308"/>
            <a:ext cx="2861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“library(</a:t>
            </a:r>
            <a:r>
              <a:rPr lang="en-US" u="sng" dirty="0" err="1" smtClean="0">
                <a:solidFill>
                  <a:srgbClr val="F09511"/>
                </a:solidFill>
                <a:latin typeface="Avenir Light"/>
                <a:cs typeface="Avenir Light"/>
              </a:rPr>
              <a:t>stringi</a:t>
            </a:r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)” Functions</a:t>
            </a:r>
            <a:endParaRPr lang="en-US" u="sng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405650" y="3871979"/>
            <a:ext cx="5847075" cy="805489"/>
            <a:chOff x="405650" y="2078856"/>
            <a:chExt cx="5847075" cy="805489"/>
          </a:xfrm>
        </p:grpSpPr>
        <p:sp>
          <p:nvSpPr>
            <p:cNvPr id="27" name="Rectangle 26"/>
            <p:cNvSpPr/>
            <p:nvPr/>
          </p:nvSpPr>
          <p:spPr>
            <a:xfrm>
              <a:off x="473842" y="2352916"/>
              <a:ext cx="5778883" cy="531429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err="1" smtClean="0">
                  <a:latin typeface="Avenir Light"/>
                  <a:cs typeface="Avenir Light"/>
                </a:rPr>
                <a:t>stri_count</a:t>
              </a:r>
              <a:r>
                <a:rPr lang="en-US" dirty="0" smtClean="0">
                  <a:latin typeface="Avenir Light"/>
                  <a:cs typeface="Avenir Light"/>
                </a:rPr>
                <a:t>(searchable object, fixed=“pattern”)</a:t>
              </a:r>
              <a:endParaRPr lang="en-US" dirty="0">
                <a:latin typeface="Avenir Light"/>
                <a:cs typeface="Avenir Ligh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05650" y="2078856"/>
              <a:ext cx="46217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Avenir Light"/>
                  <a:cs typeface="Avenir Light"/>
                </a:rPr>
                <a:t>stri_count</a:t>
              </a:r>
              <a:r>
                <a:rPr lang="en-US" sz="1400" dirty="0">
                  <a:latin typeface="Avenir Light"/>
                  <a:cs typeface="Avenir Light"/>
                </a:rPr>
                <a:t> </a:t>
              </a:r>
              <a:r>
                <a:rPr lang="en-US" sz="1400" dirty="0" smtClean="0">
                  <a:latin typeface="Avenir Light"/>
                  <a:cs typeface="Avenir Light"/>
                </a:rPr>
                <a:t>counts the number of patterns in a document</a:t>
              </a:r>
              <a:endParaRPr lang="en-US" sz="1400" dirty="0">
                <a:latin typeface="Avenir Light"/>
                <a:cs typeface="Avenir Light"/>
              </a:endParaRPr>
            </a:p>
          </p:txBody>
        </p:sp>
      </p:grpSp>
      <p:cxnSp>
        <p:nvCxnSpPr>
          <p:cNvPr id="39" name="Elbow Connector 38"/>
          <p:cNvCxnSpPr/>
          <p:nvPr/>
        </p:nvCxnSpPr>
        <p:spPr>
          <a:xfrm rot="16200000" flipV="1">
            <a:off x="153484" y="423299"/>
            <a:ext cx="5180090" cy="5178767"/>
          </a:xfrm>
          <a:prstGeom prst="bentConnector3">
            <a:avLst>
              <a:gd name="adj1" fmla="val 4094"/>
            </a:avLst>
          </a:prstGeom>
          <a:ln>
            <a:solidFill>
              <a:srgbClr val="96BA5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Screen Shot 2015-05-26 at 9.25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2" y="1677246"/>
            <a:ext cx="8229600" cy="417524"/>
          </a:xfrm>
          <a:prstGeom prst="rect">
            <a:avLst/>
          </a:prstGeom>
        </p:spPr>
      </p:pic>
      <p:pic>
        <p:nvPicPr>
          <p:cNvPr id="8" name="Picture 7" descr="Screen Shot 2015-05-26 at 9.27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2" y="3036626"/>
            <a:ext cx="3213100" cy="203200"/>
          </a:xfrm>
          <a:prstGeom prst="rect">
            <a:avLst/>
          </a:prstGeom>
        </p:spPr>
      </p:pic>
      <p:pic>
        <p:nvPicPr>
          <p:cNvPr id="11" name="Picture 10" descr="Screen Shot 2015-05-26 at 9.28.0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2" y="4781508"/>
            <a:ext cx="8229600" cy="36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6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2_String </a:t>
            </a:r>
            <a:r>
              <a:rPr lang="en-US" dirty="0" err="1" smtClean="0"/>
              <a:t>Manipulation.R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529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Heavy"/>
                <a:cs typeface="Avenir Heavy"/>
              </a:rPr>
              <a:t>Shameless Plug</a:t>
            </a:r>
            <a:endParaRPr lang="en-US" dirty="0">
              <a:solidFill>
                <a:schemeClr val="bg1">
                  <a:lumMod val="75000"/>
                </a:schemeClr>
              </a:solidFill>
              <a:latin typeface="Avenir Heavy"/>
              <a:cs typeface="Avenir Heavy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4570898" y="1371600"/>
            <a:ext cx="2205" cy="5486400"/>
          </a:xfrm>
          <a:prstGeom prst="line">
            <a:avLst/>
          </a:prstGeom>
          <a:ln>
            <a:solidFill>
              <a:srgbClr val="A6A6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570898" y="0"/>
            <a:ext cx="2205" cy="457200"/>
          </a:xfrm>
          <a:prstGeom prst="line">
            <a:avLst/>
          </a:prstGeom>
          <a:ln>
            <a:solidFill>
              <a:srgbClr val="1A568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>
            <a:spLocks noChangeAspect="1"/>
          </p:cNvSpPr>
          <p:nvPr/>
        </p:nvSpPr>
        <p:spPr>
          <a:xfrm flipV="1">
            <a:off x="4507127" y="403120"/>
            <a:ext cx="129746" cy="129746"/>
          </a:xfrm>
          <a:prstGeom prst="ellipse">
            <a:avLst/>
          </a:prstGeom>
          <a:solidFill>
            <a:srgbClr val="1A568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Isosceles Triangle 6"/>
          <p:cNvSpPr>
            <a:spLocks noChangeAspect="1"/>
          </p:cNvSpPr>
          <p:nvPr/>
        </p:nvSpPr>
        <p:spPr>
          <a:xfrm flipH="1" flipV="1">
            <a:off x="4439412" y="1330282"/>
            <a:ext cx="265176" cy="228600"/>
          </a:xfrm>
          <a:prstGeom prst="triangle">
            <a:avLst/>
          </a:prstGeom>
          <a:solidFill>
            <a:srgbClr val="1A568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827696" y="4250896"/>
            <a:ext cx="1821867" cy="1096855"/>
            <a:chOff x="1426786" y="2281045"/>
            <a:chExt cx="1821867" cy="1096855"/>
          </a:xfrm>
        </p:grpSpPr>
        <p:sp>
          <p:nvSpPr>
            <p:cNvPr id="19" name="Rectangle 18"/>
            <p:cNvSpPr/>
            <p:nvPr/>
          </p:nvSpPr>
          <p:spPr>
            <a:xfrm>
              <a:off x="1426786" y="2281045"/>
              <a:ext cx="1821867" cy="913974"/>
            </a:xfrm>
            <a:prstGeom prst="rect">
              <a:avLst/>
            </a:prstGeom>
            <a:solidFill>
              <a:srgbClr val="F0951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Avenir Light"/>
                  <a:cs typeface="Avenir Light"/>
                </a:rPr>
                <a:t>Slated for June 2016</a:t>
              </a:r>
              <a:endParaRPr lang="en-US" sz="1050" dirty="0">
                <a:latin typeface="Avenir Light"/>
                <a:cs typeface="Avenir Ligh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426786" y="3195020"/>
              <a:ext cx="1821867" cy="182880"/>
            </a:xfrm>
            <a:prstGeom prst="rect">
              <a:avLst/>
            </a:prstGeom>
            <a:solidFill>
              <a:srgbClr val="B16E0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Light"/>
                <a:cs typeface="Avenir Light"/>
              </a:endParaRPr>
            </a:p>
          </p:txBody>
        </p:sp>
      </p:grpSp>
      <p:cxnSp>
        <p:nvCxnSpPr>
          <p:cNvPr id="10" name="Straight Connector 9"/>
          <p:cNvCxnSpPr/>
          <p:nvPr/>
        </p:nvCxnSpPr>
        <p:spPr>
          <a:xfrm rot="5400000">
            <a:off x="3198194" y="2879803"/>
            <a:ext cx="2205" cy="2743200"/>
          </a:xfrm>
          <a:prstGeom prst="line">
            <a:avLst/>
          </a:prstGeom>
          <a:ln>
            <a:solidFill>
              <a:srgbClr val="A6A6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4475123" y="4153423"/>
            <a:ext cx="193754" cy="193754"/>
            <a:chOff x="5502163" y="1603573"/>
            <a:chExt cx="193754" cy="193754"/>
          </a:xfrm>
        </p:grpSpPr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pic>
        <p:nvPicPr>
          <p:cNvPr id="35" name="Picture 34" descr="Screen Shot 2015-11-02 at 12.30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886" y="1558882"/>
            <a:ext cx="3672914" cy="459953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942766" y="6107618"/>
            <a:ext cx="14997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 smtClean="0"/>
              <a:t>*cover art may change.</a:t>
            </a:r>
            <a:endParaRPr lang="en-US" sz="1050" i="1" dirty="0"/>
          </a:p>
        </p:txBody>
      </p:sp>
      <p:pic>
        <p:nvPicPr>
          <p:cNvPr id="1030" name="Picture 6" descr="http://www.clker.com/cliparts/x/T/e/E/B/Z/red-x-m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886" y="3021791"/>
            <a:ext cx="2172236" cy="214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27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979560"/>
            <a:ext cx="1508760" cy="778378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622020"/>
            <a:ext cx="1508760" cy="113591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Light"/>
                <a:cs typeface="Avenir Light"/>
              </a:rPr>
              <a:t>What is Text Mining?</a:t>
            </a:r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57267" y="228884"/>
            <a:ext cx="193754" cy="193754"/>
          </a:xfrm>
          <a:prstGeom prst="ellipse">
            <a:avLst/>
          </a:prstGeom>
          <a:solidFill>
            <a:srgbClr val="1B9B7D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1" y="102129"/>
            <a:ext cx="3353890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Remember This?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74900" y="2006829"/>
            <a:ext cx="470945" cy="213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>
                <a:solidFill>
                  <a:schemeClr val="bg1"/>
                </a:solidFill>
                <a:latin typeface="Avenir Light"/>
                <a:cs typeface="Avenir Light"/>
              </a:rPr>
              <a:t>emails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943038" y="3404092"/>
            <a:ext cx="500855" cy="213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>
                <a:solidFill>
                  <a:srgbClr val="FFFFFF"/>
                </a:solidFill>
                <a:latin typeface="Avenir Light"/>
                <a:cs typeface="Avenir Light"/>
              </a:rPr>
              <a:t>articles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301053" y="3179456"/>
            <a:ext cx="435476" cy="213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>
                <a:solidFill>
                  <a:srgbClr val="FFFFFF"/>
                </a:solidFill>
                <a:latin typeface="Avenir Light"/>
                <a:cs typeface="Avenir Light"/>
              </a:rPr>
              <a:t>blogs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733358" y="3468132"/>
            <a:ext cx="514096" cy="213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>
                <a:solidFill>
                  <a:srgbClr val="FFFFFF"/>
                </a:solidFill>
                <a:latin typeface="Avenir Light"/>
                <a:cs typeface="Avenir Light"/>
              </a:rPr>
              <a:t>reviews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12368" y="1964845"/>
            <a:ext cx="479618" cy="213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>
                <a:solidFill>
                  <a:srgbClr val="FFFFFF"/>
                </a:solidFill>
                <a:latin typeface="Avenir Light"/>
                <a:cs typeface="Avenir Light"/>
              </a:rPr>
              <a:t>tweets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43646" y="1879044"/>
            <a:ext cx="510358" cy="213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>
                <a:solidFill>
                  <a:srgbClr val="FFFFFF"/>
                </a:solidFill>
                <a:latin typeface="Avenir Light"/>
                <a:cs typeface="Avenir Light"/>
              </a:rPr>
              <a:t>surveys</a:t>
            </a:r>
          </a:p>
        </p:txBody>
      </p:sp>
      <p:cxnSp>
        <p:nvCxnSpPr>
          <p:cNvPr id="30" name="Elbow Connector 29"/>
          <p:cNvCxnSpPr/>
          <p:nvPr/>
        </p:nvCxnSpPr>
        <p:spPr>
          <a:xfrm rot="16200000" flipV="1">
            <a:off x="-617074" y="1193856"/>
            <a:ext cx="5199382" cy="3656945"/>
          </a:xfrm>
          <a:prstGeom prst="bentConnector3">
            <a:avLst>
              <a:gd name="adj1" fmla="val 4405"/>
            </a:avLst>
          </a:prstGeom>
          <a:ln>
            <a:solidFill>
              <a:srgbClr val="1B9B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Chapt1 Text Mining Workflow v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8"/>
          <a:stretch/>
        </p:blipFill>
        <p:spPr>
          <a:xfrm>
            <a:off x="2095025" y="339594"/>
            <a:ext cx="4111773" cy="5235760"/>
          </a:xfrm>
          <a:prstGeom prst="rect">
            <a:avLst/>
          </a:prstGeom>
        </p:spPr>
      </p:pic>
      <p:pic>
        <p:nvPicPr>
          <p:cNvPr id="32" name="Picture 31" descr="Chapt1 Text Mining Workflow v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302"/>
          <a:stretch/>
        </p:blipFill>
        <p:spPr>
          <a:xfrm>
            <a:off x="5619570" y="278650"/>
            <a:ext cx="815619" cy="523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40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979560"/>
            <a:ext cx="1508760" cy="778378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78532" y="5602728"/>
            <a:ext cx="1508760" cy="1136921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ight"/>
                <a:cs typeface="Avenir Light"/>
              </a:rPr>
              <a:t>Keyword scanning, Cleaning &amp; </a:t>
            </a:r>
            <a:r>
              <a:rPr lang="en-US" dirty="0" err="1">
                <a:latin typeface="Avenir Light"/>
                <a:cs typeface="Avenir Light"/>
              </a:rPr>
              <a:t>Freq</a:t>
            </a:r>
            <a:r>
              <a:rPr lang="en-US" dirty="0">
                <a:latin typeface="Avenir Light"/>
                <a:cs typeface="Avenir Light"/>
              </a:rPr>
              <a:t> Counts</a:t>
            </a: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57267" y="228884"/>
            <a:ext cx="193754" cy="193754"/>
          </a:xfrm>
          <a:prstGeom prst="ellipse">
            <a:avLst/>
          </a:prstGeom>
          <a:solidFill>
            <a:srgbClr val="1B9B7D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1" y="102129"/>
            <a:ext cx="5597452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R for our Cleaning Steps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4734" y="714092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Setup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cxnSp>
        <p:nvCxnSpPr>
          <p:cNvPr id="39" name="Elbow Connector 38"/>
          <p:cNvCxnSpPr/>
          <p:nvPr/>
        </p:nvCxnSpPr>
        <p:spPr>
          <a:xfrm rot="16200000" flipV="1">
            <a:off x="153484" y="423299"/>
            <a:ext cx="5180090" cy="5178767"/>
          </a:xfrm>
          <a:prstGeom prst="bentConnector3">
            <a:avLst>
              <a:gd name="adj1" fmla="val 4094"/>
            </a:avLst>
          </a:prstGeom>
          <a:ln>
            <a:solidFill>
              <a:srgbClr val="96BA5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274900" y="2006829"/>
            <a:ext cx="470945" cy="213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>
                <a:solidFill>
                  <a:schemeClr val="bg1"/>
                </a:solidFill>
                <a:latin typeface="Avenir Light"/>
                <a:cs typeface="Avenir Light"/>
              </a:rPr>
              <a:t>emails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943038" y="3404092"/>
            <a:ext cx="500855" cy="213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>
                <a:solidFill>
                  <a:srgbClr val="FFFFFF"/>
                </a:solidFill>
                <a:latin typeface="Avenir Light"/>
                <a:cs typeface="Avenir Light"/>
              </a:rPr>
              <a:t>articles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301053" y="3179456"/>
            <a:ext cx="435476" cy="213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>
                <a:solidFill>
                  <a:srgbClr val="FFFFFF"/>
                </a:solidFill>
                <a:latin typeface="Avenir Light"/>
                <a:cs typeface="Avenir Light"/>
              </a:rPr>
              <a:t>blogs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733358" y="3468132"/>
            <a:ext cx="514096" cy="213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>
                <a:solidFill>
                  <a:srgbClr val="FFFFFF"/>
                </a:solidFill>
                <a:latin typeface="Avenir Light"/>
                <a:cs typeface="Avenir Light"/>
              </a:rPr>
              <a:t>reviews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712368" y="1964845"/>
            <a:ext cx="479618" cy="213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>
                <a:solidFill>
                  <a:srgbClr val="FFFFFF"/>
                </a:solidFill>
                <a:latin typeface="Avenir Light"/>
                <a:cs typeface="Avenir Light"/>
              </a:rPr>
              <a:t>tweets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005778" y="1969270"/>
            <a:ext cx="1493520" cy="1706896"/>
            <a:chOff x="472107" y="1985837"/>
            <a:chExt cx="1493520" cy="1706896"/>
          </a:xfrm>
        </p:grpSpPr>
        <p:sp>
          <p:nvSpPr>
            <p:cNvPr id="26" name="Chevron 25"/>
            <p:cNvSpPr/>
            <p:nvPr/>
          </p:nvSpPr>
          <p:spPr>
            <a:xfrm>
              <a:off x="472107" y="1985837"/>
              <a:ext cx="894080" cy="1706896"/>
            </a:xfrm>
            <a:prstGeom prst="chevron">
              <a:avLst>
                <a:gd name="adj" fmla="val 62310"/>
              </a:avLst>
            </a:prstGeom>
            <a:solidFill>
              <a:srgbClr val="CCC1DA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Chevron 28"/>
            <p:cNvSpPr/>
            <p:nvPr/>
          </p:nvSpPr>
          <p:spPr>
            <a:xfrm>
              <a:off x="1071547" y="1985837"/>
              <a:ext cx="894080" cy="1706896"/>
            </a:xfrm>
            <a:prstGeom prst="chevron">
              <a:avLst>
                <a:gd name="adj" fmla="val 62310"/>
              </a:avLst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pic>
          <p:nvPicPr>
            <p:cNvPr id="48" name="Picture 47" descr="Rlogo-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706" y="2373562"/>
              <a:ext cx="1205351" cy="914400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2510647" y="752374"/>
            <a:ext cx="4122706" cy="1200329"/>
            <a:chOff x="3169647" y="752374"/>
            <a:chExt cx="4122706" cy="1200329"/>
          </a:xfrm>
        </p:grpSpPr>
        <p:sp>
          <p:nvSpPr>
            <p:cNvPr id="2" name="TextBox 1"/>
            <p:cNvSpPr txBox="1"/>
            <p:nvPr/>
          </p:nvSpPr>
          <p:spPr>
            <a:xfrm>
              <a:off x="3373473" y="752374"/>
              <a:ext cx="39188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venir Light"/>
                  <a:cs typeface="Avenir Light"/>
                </a:rPr>
                <a:t>Tomorrow I’m going to have a nice glass of Chardonnay and wind down with a good book in the corner of the county :-)</a:t>
              </a:r>
              <a:endParaRPr lang="en-US" dirty="0">
                <a:latin typeface="Avenir Light"/>
                <a:cs typeface="Avenir Light"/>
              </a:endParaRPr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9647" y="860461"/>
              <a:ext cx="274246" cy="222963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3370389" y="2065004"/>
            <a:ext cx="2403222" cy="1515429"/>
            <a:chOff x="3770719" y="1952703"/>
            <a:chExt cx="2403222" cy="1515429"/>
          </a:xfrm>
        </p:grpSpPr>
        <p:sp>
          <p:nvSpPr>
            <p:cNvPr id="8" name="Down Arrow 7"/>
            <p:cNvSpPr/>
            <p:nvPr/>
          </p:nvSpPr>
          <p:spPr>
            <a:xfrm>
              <a:off x="4764720" y="1952703"/>
              <a:ext cx="415220" cy="1515429"/>
            </a:xfrm>
            <a:prstGeom prst="downArrow">
              <a:avLst/>
            </a:prstGeom>
            <a:solidFill>
              <a:srgbClr val="A6A6A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770719" y="2125642"/>
              <a:ext cx="2403222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09538" indent="-109538">
                <a:buFont typeface="+mj-lt"/>
                <a:buAutoNum type="arabicPeriod"/>
              </a:pPr>
              <a:r>
                <a:rPr lang="en-US" sz="1400" dirty="0" smtClean="0">
                  <a:latin typeface="Avenir Light"/>
                  <a:cs typeface="Avenir Light"/>
                </a:rPr>
                <a:t>Remove Punctuation</a:t>
              </a:r>
            </a:p>
            <a:p>
              <a:pPr marL="109538" indent="-109538">
                <a:buFont typeface="+mj-lt"/>
                <a:buAutoNum type="arabicPeriod"/>
              </a:pPr>
              <a:r>
                <a:rPr lang="en-US" sz="1400" dirty="0" smtClean="0">
                  <a:latin typeface="Avenir Light"/>
                  <a:cs typeface="Avenir Light"/>
                </a:rPr>
                <a:t>Remove extra white space</a:t>
              </a:r>
            </a:p>
            <a:p>
              <a:pPr marL="109538" indent="-109538">
                <a:buFont typeface="+mj-lt"/>
                <a:buAutoNum type="arabicPeriod"/>
              </a:pPr>
              <a:r>
                <a:rPr lang="en-US" sz="1400" dirty="0" smtClean="0">
                  <a:latin typeface="Avenir Light"/>
                  <a:cs typeface="Avenir Light"/>
                </a:rPr>
                <a:t>Remove Numbers</a:t>
              </a:r>
            </a:p>
            <a:p>
              <a:pPr marL="109538" indent="-109538">
                <a:buFont typeface="+mj-lt"/>
                <a:buAutoNum type="arabicPeriod"/>
              </a:pPr>
              <a:r>
                <a:rPr lang="en-US" sz="1400" dirty="0" smtClean="0">
                  <a:latin typeface="Avenir Light"/>
                  <a:cs typeface="Avenir Light"/>
                </a:rPr>
                <a:t>Make Lower Case</a:t>
              </a:r>
            </a:p>
            <a:p>
              <a:pPr marL="109538" indent="-109538">
                <a:buFont typeface="+mj-lt"/>
                <a:buAutoNum type="arabicPeriod"/>
              </a:pPr>
              <a:r>
                <a:rPr lang="en-US" sz="1400" dirty="0" smtClean="0">
                  <a:latin typeface="Avenir Light"/>
                  <a:cs typeface="Avenir Light"/>
                </a:rPr>
                <a:t>Remove “stop” words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2510647" y="3617689"/>
            <a:ext cx="4122706" cy="923330"/>
            <a:chOff x="3169647" y="752374"/>
            <a:chExt cx="4122706" cy="923330"/>
          </a:xfrm>
        </p:grpSpPr>
        <p:sp>
          <p:nvSpPr>
            <p:cNvPr id="51" name="TextBox 50"/>
            <p:cNvSpPr txBox="1"/>
            <p:nvPr/>
          </p:nvSpPr>
          <p:spPr>
            <a:xfrm>
              <a:off x="3373473" y="752374"/>
              <a:ext cx="39188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venir Light"/>
                  <a:cs typeface="Avenir Light"/>
                </a:rPr>
                <a:t>tomorrow going nice glass chardonnay wind down good book corner county</a:t>
              </a:r>
              <a:endParaRPr lang="en-US" dirty="0">
                <a:latin typeface="Avenir Light"/>
                <a:cs typeface="Avenir Light"/>
              </a:endParaRPr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9647" y="860461"/>
              <a:ext cx="274246" cy="2229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381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979560"/>
            <a:ext cx="1508760" cy="778378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78532" y="5602728"/>
            <a:ext cx="1508760" cy="1136921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ight"/>
                <a:cs typeface="Avenir Light"/>
              </a:rPr>
              <a:t>Keyword scanning, Cleaning &amp; </a:t>
            </a:r>
            <a:r>
              <a:rPr lang="en-US" dirty="0" err="1">
                <a:latin typeface="Avenir Light"/>
                <a:cs typeface="Avenir Light"/>
              </a:rPr>
              <a:t>Freq</a:t>
            </a:r>
            <a:r>
              <a:rPr lang="en-US" dirty="0">
                <a:latin typeface="Avenir Light"/>
                <a:cs typeface="Avenir Light"/>
              </a:rPr>
              <a:t> Counts</a:t>
            </a: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57267" y="228884"/>
            <a:ext cx="193754" cy="193754"/>
          </a:xfrm>
          <a:prstGeom prst="ellipse">
            <a:avLst/>
          </a:prstGeom>
          <a:solidFill>
            <a:srgbClr val="96BA51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1" y="102129"/>
            <a:ext cx="5597452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3_Cleaning and Frequency </a:t>
            </a:r>
            <a:r>
              <a:rPr lang="en-US" sz="2000" b="1" dirty="0" err="1" smtClean="0">
                <a:solidFill>
                  <a:srgbClr val="13705B"/>
                </a:solidFill>
                <a:latin typeface="Avenir Heavy"/>
                <a:cs typeface="Avenir Heavy"/>
              </a:rPr>
              <a:t>Count.R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4734" y="714092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Setup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397126" y="786280"/>
            <a:ext cx="8122508" cy="805489"/>
            <a:chOff x="397126" y="881880"/>
            <a:chExt cx="8122508" cy="805489"/>
          </a:xfrm>
        </p:grpSpPr>
        <p:sp>
          <p:nvSpPr>
            <p:cNvPr id="16" name="Rectangle 15"/>
            <p:cNvSpPr/>
            <p:nvPr/>
          </p:nvSpPr>
          <p:spPr>
            <a:xfrm>
              <a:off x="473842" y="1155940"/>
              <a:ext cx="8045792" cy="53142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atin typeface="Avenir Light"/>
                  <a:cs typeface="Avenir Light"/>
                </a:rPr>
                <a:t>VCorpus</a:t>
              </a:r>
              <a:r>
                <a:rPr lang="en-US" dirty="0" smtClean="0">
                  <a:latin typeface="Avenir Light"/>
                  <a:cs typeface="Avenir Light"/>
                </a:rPr>
                <a:t>(source)</a:t>
              </a:r>
              <a:endParaRPr lang="en-US" dirty="0">
                <a:latin typeface="Avenir Light"/>
                <a:cs typeface="Avenir Ligh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7126" y="881880"/>
              <a:ext cx="3534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Avenir Light"/>
                  <a:cs typeface="Avenir Light"/>
                </a:rPr>
                <a:t>VCorpus</a:t>
              </a:r>
              <a:r>
                <a:rPr lang="en-US" sz="1400" dirty="0" smtClean="0">
                  <a:latin typeface="Avenir Light"/>
                  <a:cs typeface="Avenir Light"/>
                </a:rPr>
                <a:t> creates a corpus held in memory.</a:t>
              </a:r>
              <a:endParaRPr lang="en-US" sz="1400" dirty="0">
                <a:latin typeface="Avenir Light"/>
                <a:cs typeface="Avenir Light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05650" y="1513335"/>
            <a:ext cx="8113984" cy="814012"/>
            <a:chOff x="405650" y="2070333"/>
            <a:chExt cx="8113984" cy="814012"/>
          </a:xfrm>
        </p:grpSpPr>
        <p:sp>
          <p:nvSpPr>
            <p:cNvPr id="29" name="Rectangle 28"/>
            <p:cNvSpPr/>
            <p:nvPr/>
          </p:nvSpPr>
          <p:spPr>
            <a:xfrm>
              <a:off x="473842" y="2352916"/>
              <a:ext cx="8045792" cy="531429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atin typeface="Avenir Light"/>
                  <a:cs typeface="Avenir Light"/>
                </a:rPr>
                <a:t>tm_map</a:t>
              </a:r>
              <a:r>
                <a:rPr lang="en-US" dirty="0" smtClean="0">
                  <a:latin typeface="Avenir Light"/>
                  <a:cs typeface="Avenir Light"/>
                </a:rPr>
                <a:t>(corpus, function)</a:t>
              </a:r>
              <a:endParaRPr lang="en-US" dirty="0">
                <a:latin typeface="Avenir Light"/>
                <a:cs typeface="Avenir Ligh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5650" y="2070333"/>
              <a:ext cx="43527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Avenir Light"/>
                  <a:cs typeface="Avenir Light"/>
                </a:rPr>
                <a:t>tm_map</a:t>
              </a:r>
              <a:r>
                <a:rPr lang="en-US" sz="1400" dirty="0" smtClean="0">
                  <a:latin typeface="Avenir Light"/>
                  <a:cs typeface="Avenir Light"/>
                </a:rPr>
                <a:t> applies the transformations for the cleaning </a:t>
              </a:r>
              <a:endParaRPr lang="en-US" sz="1400" dirty="0">
                <a:latin typeface="Avenir Light"/>
                <a:cs typeface="Avenir Light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31222" y="507346"/>
            <a:ext cx="250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“library(tm)” Functions</a:t>
            </a:r>
            <a:endParaRPr lang="en-US" u="sng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14174" y="4331601"/>
            <a:ext cx="295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New Text Mining Concepts</a:t>
            </a:r>
            <a:endParaRPr lang="en-US" u="sng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73842" y="4676810"/>
            <a:ext cx="8045792" cy="672263"/>
          </a:xfrm>
          <a:prstGeom prst="rect">
            <a:avLst/>
          </a:prstGeom>
          <a:solidFill>
            <a:srgbClr val="BA2D2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u="sng" dirty="0" smtClean="0">
                <a:latin typeface="Avenir Light"/>
                <a:cs typeface="Avenir Light"/>
              </a:rPr>
              <a:t>Corpus</a:t>
            </a:r>
            <a:r>
              <a:rPr lang="en-US" sz="1400" dirty="0" smtClean="0">
                <a:latin typeface="Avenir Light"/>
                <a:cs typeface="Avenir Light"/>
              </a:rPr>
              <a:t>- A collection of documents that analysis will be based on.</a:t>
            </a:r>
          </a:p>
          <a:p>
            <a:r>
              <a:rPr lang="en-US" sz="1400" u="sng" dirty="0" err="1" smtClean="0">
                <a:latin typeface="Avenir Light"/>
                <a:cs typeface="Avenir Light"/>
              </a:rPr>
              <a:t>Stopwords</a:t>
            </a:r>
            <a:r>
              <a:rPr lang="en-US" sz="1400" dirty="0" smtClean="0">
                <a:latin typeface="Avenir Light"/>
                <a:cs typeface="Avenir Light"/>
              </a:rPr>
              <a:t> – are common words that provide very little insight, often articles like “a”, “the”.  Customizing them is sometimes key in order to extract valuable insights.</a:t>
            </a:r>
            <a:endParaRPr lang="en-US" sz="1400" dirty="0">
              <a:latin typeface="Avenir Light"/>
              <a:cs typeface="Avenir Light"/>
            </a:endParaRPr>
          </a:p>
        </p:txBody>
      </p:sp>
      <p:cxnSp>
        <p:nvCxnSpPr>
          <p:cNvPr id="39" name="Elbow Connector 38"/>
          <p:cNvCxnSpPr/>
          <p:nvPr/>
        </p:nvCxnSpPr>
        <p:spPr>
          <a:xfrm rot="16200000" flipV="1">
            <a:off x="153484" y="423299"/>
            <a:ext cx="5180090" cy="5178767"/>
          </a:xfrm>
          <a:prstGeom prst="bentConnector3">
            <a:avLst>
              <a:gd name="adj1" fmla="val 4094"/>
            </a:avLst>
          </a:prstGeom>
          <a:ln>
            <a:solidFill>
              <a:srgbClr val="96BA5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431222" y="2322678"/>
            <a:ext cx="8115653" cy="2048856"/>
            <a:chOff x="405650" y="1322140"/>
            <a:chExt cx="8115653" cy="2670998"/>
          </a:xfrm>
        </p:grpSpPr>
        <p:sp>
          <p:nvSpPr>
            <p:cNvPr id="40" name="Rectangle 39"/>
            <p:cNvSpPr/>
            <p:nvPr/>
          </p:nvSpPr>
          <p:spPr>
            <a:xfrm>
              <a:off x="475511" y="2226143"/>
              <a:ext cx="8045792" cy="1766995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latin typeface="Avenir Light"/>
                  <a:cs typeface="Avenir Light"/>
                </a:rPr>
                <a:t>tm_map</a:t>
              </a:r>
              <a:r>
                <a:rPr lang="en-US" sz="1400" dirty="0" smtClean="0">
                  <a:latin typeface="Avenir Light"/>
                  <a:cs typeface="Avenir Light"/>
                </a:rPr>
                <a:t>(corpus, </a:t>
              </a:r>
              <a:r>
                <a:rPr lang="en-US" sz="1400" dirty="0" err="1" smtClean="0">
                  <a:latin typeface="Avenir Light"/>
                  <a:cs typeface="Avenir Light"/>
                </a:rPr>
                <a:t>removePunctuation</a:t>
              </a:r>
              <a:r>
                <a:rPr lang="en-US" sz="1400" dirty="0" smtClean="0">
                  <a:latin typeface="Avenir Light"/>
                  <a:cs typeface="Avenir Light"/>
                </a:rPr>
                <a:t>) - removes the punctuation from the documents</a:t>
              </a:r>
            </a:p>
            <a:p>
              <a:pPr algn="ctr"/>
              <a:r>
                <a:rPr lang="en-US" sz="1400" dirty="0" err="1" smtClean="0">
                  <a:latin typeface="Avenir Light"/>
                  <a:cs typeface="Avenir Light"/>
                </a:rPr>
                <a:t>tm_map</a:t>
              </a:r>
              <a:r>
                <a:rPr lang="en-US" sz="1400" dirty="0" smtClean="0">
                  <a:latin typeface="Avenir Light"/>
                  <a:cs typeface="Avenir Light"/>
                </a:rPr>
                <a:t>(corpus, </a:t>
              </a:r>
              <a:r>
                <a:rPr lang="en-US" sz="1400" dirty="0" err="1" smtClean="0">
                  <a:latin typeface="Avenir Light"/>
                  <a:cs typeface="Avenir Light"/>
                </a:rPr>
                <a:t>stripWhitespace</a:t>
              </a:r>
              <a:r>
                <a:rPr lang="en-US" sz="1400" dirty="0" smtClean="0">
                  <a:latin typeface="Avenir Light"/>
                  <a:cs typeface="Avenir Light"/>
                </a:rPr>
                <a:t>) - extra spaces, tabs are removed</a:t>
              </a:r>
            </a:p>
            <a:p>
              <a:pPr algn="ctr"/>
              <a:r>
                <a:rPr lang="en-US" sz="1400" dirty="0" err="1" smtClean="0">
                  <a:latin typeface="Avenir Light"/>
                  <a:cs typeface="Avenir Light"/>
                </a:rPr>
                <a:t>tm_map</a:t>
              </a:r>
              <a:r>
                <a:rPr lang="en-US" sz="1400" dirty="0" smtClean="0">
                  <a:latin typeface="Avenir Light"/>
                  <a:cs typeface="Avenir Light"/>
                </a:rPr>
                <a:t>(corpus, </a:t>
              </a:r>
              <a:r>
                <a:rPr lang="en-US" sz="1400" dirty="0" err="1" smtClean="0">
                  <a:latin typeface="Avenir Light"/>
                  <a:cs typeface="Avenir Light"/>
                </a:rPr>
                <a:t>removeNumbers</a:t>
              </a:r>
              <a:r>
                <a:rPr lang="en-US" sz="1400" dirty="0" smtClean="0">
                  <a:latin typeface="Avenir Light"/>
                  <a:cs typeface="Avenir Light"/>
                </a:rPr>
                <a:t>) - removes numbers</a:t>
              </a:r>
            </a:p>
            <a:p>
              <a:pPr algn="ctr"/>
              <a:r>
                <a:rPr lang="en-US" sz="1400" dirty="0" err="1" smtClean="0">
                  <a:latin typeface="Avenir Light"/>
                  <a:cs typeface="Avenir Light"/>
                </a:rPr>
                <a:t>tm_map</a:t>
              </a:r>
              <a:r>
                <a:rPr lang="en-US" sz="1400" dirty="0" smtClean="0">
                  <a:latin typeface="Avenir Light"/>
                  <a:cs typeface="Avenir Light"/>
                </a:rPr>
                <a:t>(corpus, </a:t>
              </a:r>
              <a:r>
                <a:rPr lang="en-US" sz="1400" dirty="0" err="1" smtClean="0">
                  <a:latin typeface="Avenir Light"/>
                  <a:cs typeface="Avenir Light"/>
                </a:rPr>
                <a:t>tolower</a:t>
              </a:r>
              <a:r>
                <a:rPr lang="en-US" sz="1400" dirty="0" smtClean="0">
                  <a:latin typeface="Avenir Light"/>
                  <a:cs typeface="Avenir Light"/>
                </a:rPr>
                <a:t>) – makes all case lower</a:t>
              </a:r>
            </a:p>
            <a:p>
              <a:pPr algn="ctr"/>
              <a:r>
                <a:rPr lang="en-US" sz="1400" dirty="0" err="1" smtClean="0">
                  <a:latin typeface="Avenir Light"/>
                  <a:cs typeface="Avenir Light"/>
                </a:rPr>
                <a:t>tm_map</a:t>
              </a:r>
              <a:r>
                <a:rPr lang="en-US" sz="1400" dirty="0" smtClean="0">
                  <a:latin typeface="Avenir Light"/>
                  <a:cs typeface="Avenir Light"/>
                </a:rPr>
                <a:t>(corpus, </a:t>
              </a:r>
              <a:r>
                <a:rPr lang="en-US" sz="1400" dirty="0" err="1" smtClean="0">
                  <a:latin typeface="Avenir Light"/>
                  <a:cs typeface="Avenir Light"/>
                </a:rPr>
                <a:t>removeWords</a:t>
              </a:r>
              <a:r>
                <a:rPr lang="en-US" sz="1400" dirty="0" smtClean="0">
                  <a:latin typeface="Avenir Light"/>
                  <a:cs typeface="Avenir Light"/>
                </a:rPr>
                <a:t>) - removes specific “</a:t>
              </a:r>
              <a:r>
                <a:rPr lang="en-US" sz="1400" dirty="0" err="1" smtClean="0">
                  <a:latin typeface="Avenir Light"/>
                  <a:cs typeface="Avenir Light"/>
                </a:rPr>
                <a:t>stopwords</a:t>
              </a:r>
              <a:r>
                <a:rPr lang="en-US" sz="1400" dirty="0" smtClean="0">
                  <a:latin typeface="Avenir Light"/>
                  <a:cs typeface="Avenir Light"/>
                </a:rPr>
                <a:t>”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5650" y="1322140"/>
              <a:ext cx="8088412" cy="962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err="1" smtClean="0">
                  <a:latin typeface="Avenir Light"/>
                  <a:cs typeface="Avenir Light"/>
                </a:rPr>
                <a:t>getTransformations</a:t>
              </a:r>
              <a:r>
                <a:rPr lang="en-US" sz="1400" b="1" dirty="0" smtClean="0">
                  <a:latin typeface="Avenir Light"/>
                  <a:cs typeface="Avenir Light"/>
                </a:rPr>
                <a:t>() </a:t>
              </a:r>
              <a:r>
                <a:rPr lang="en-US" sz="1400" dirty="0" smtClean="0">
                  <a:latin typeface="Avenir Light"/>
                  <a:cs typeface="Avenir Light"/>
                </a:rPr>
                <a:t>will list all standard tm corpus transformations </a:t>
              </a:r>
            </a:p>
            <a:p>
              <a:r>
                <a:rPr lang="en-US" sz="1400" dirty="0" smtClean="0">
                  <a:latin typeface="Avenir Light"/>
                  <a:cs typeface="Avenir Light"/>
                </a:rPr>
                <a:t>We can apply standard R ones too.  Sometimes it makes sense to perform all of these or a subset or even other transformations not listed like “stemming”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000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34951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3_Cleaning and Frequency </a:t>
            </a:r>
            <a:r>
              <a:rPr lang="en-US" dirty="0" err="1" smtClean="0"/>
              <a:t>Counts.R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683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14174" y="730520"/>
            <a:ext cx="457200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r>
              <a:rPr lang="en-US" sz="1400" dirty="0" err="1"/>
              <a:t>tryTolower</a:t>
            </a:r>
            <a:r>
              <a:rPr lang="en-US" sz="1400" dirty="0"/>
              <a:t> &lt;- function(x){</a:t>
            </a:r>
          </a:p>
          <a:p>
            <a:r>
              <a:rPr lang="en-US" sz="1400" dirty="0"/>
              <a:t>  # return NA when there is an error</a:t>
            </a:r>
          </a:p>
          <a:p>
            <a:r>
              <a:rPr lang="en-US" sz="1400" dirty="0"/>
              <a:t>  y = NA</a:t>
            </a:r>
          </a:p>
          <a:p>
            <a:r>
              <a:rPr lang="en-US" sz="1400" dirty="0"/>
              <a:t>  # </a:t>
            </a:r>
            <a:r>
              <a:rPr lang="en-US" sz="1400" dirty="0" err="1"/>
              <a:t>tryCatch</a:t>
            </a:r>
            <a:r>
              <a:rPr lang="en-US" sz="1400" dirty="0"/>
              <a:t> error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try_error</a:t>
            </a:r>
            <a:r>
              <a:rPr lang="en-US" sz="1400" dirty="0"/>
              <a:t> = </a:t>
            </a:r>
            <a:r>
              <a:rPr lang="en-US" sz="1400" dirty="0" err="1"/>
              <a:t>tryCatch</a:t>
            </a:r>
            <a:r>
              <a:rPr lang="en-US" sz="1400" dirty="0"/>
              <a:t>(</a:t>
            </a:r>
            <a:r>
              <a:rPr lang="en-US" sz="1400" dirty="0" err="1"/>
              <a:t>tolower</a:t>
            </a:r>
            <a:r>
              <a:rPr lang="en-US" sz="1400" dirty="0"/>
              <a:t>(x), error = function(e) e)</a:t>
            </a:r>
          </a:p>
          <a:p>
            <a:r>
              <a:rPr lang="en-US" sz="1400" dirty="0"/>
              <a:t>  # if not an error</a:t>
            </a:r>
          </a:p>
          <a:p>
            <a:r>
              <a:rPr lang="en-US" sz="1400" dirty="0"/>
              <a:t>  if (!inherits(</a:t>
            </a:r>
            <a:r>
              <a:rPr lang="en-US" sz="1400" dirty="0" err="1"/>
              <a:t>try_error</a:t>
            </a:r>
            <a:r>
              <a:rPr lang="en-US" sz="1400" dirty="0"/>
              <a:t>, 'error'))</a:t>
            </a:r>
          </a:p>
          <a:p>
            <a:r>
              <a:rPr lang="en-US" sz="1400" dirty="0"/>
              <a:t>    y = </a:t>
            </a:r>
            <a:r>
              <a:rPr lang="en-US" sz="1400" dirty="0" err="1"/>
              <a:t>tolower</a:t>
            </a:r>
            <a:r>
              <a:rPr lang="en-US" sz="1400" dirty="0"/>
              <a:t>(x)</a:t>
            </a:r>
          </a:p>
          <a:p>
            <a:r>
              <a:rPr lang="en-US" sz="1400" dirty="0"/>
              <a:t>  return(y</a:t>
            </a:r>
            <a:r>
              <a:rPr lang="en-US" sz="1400" dirty="0" smtClean="0"/>
              <a:t>)}</a:t>
            </a:r>
            <a:endParaRPr lang="en-US" sz="1400" dirty="0"/>
          </a:p>
        </p:txBody>
      </p:sp>
      <p:sp>
        <p:nvSpPr>
          <p:cNvPr id="5" name="Rectangle 4"/>
          <p:cNvSpPr/>
          <p:nvPr userDrawn="1"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979560"/>
            <a:ext cx="1508760" cy="778378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78532" y="5602728"/>
            <a:ext cx="1508760" cy="1136921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ight"/>
                <a:cs typeface="Avenir Light"/>
              </a:rPr>
              <a:t>Keyword scanning, Cleaning &amp; </a:t>
            </a:r>
            <a:r>
              <a:rPr lang="en-US" dirty="0" err="1">
                <a:latin typeface="Avenir Light"/>
                <a:cs typeface="Avenir Light"/>
              </a:rPr>
              <a:t>Freq</a:t>
            </a:r>
            <a:r>
              <a:rPr lang="en-US" dirty="0">
                <a:latin typeface="Avenir Light"/>
                <a:cs typeface="Avenir Light"/>
              </a:rPr>
              <a:t> Counts</a:t>
            </a: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57267" y="228884"/>
            <a:ext cx="193754" cy="193754"/>
          </a:xfrm>
          <a:prstGeom prst="ellipse">
            <a:avLst/>
          </a:prstGeom>
          <a:solidFill>
            <a:srgbClr val="96BA51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>
                <a:solidFill>
                  <a:srgbClr val="13705B"/>
                </a:solidFill>
                <a:latin typeface="Avenir Heavy"/>
                <a:cs typeface="Avenir Heavy"/>
              </a:rPr>
              <a:t>3_Cleaning and Frequency </a:t>
            </a:r>
            <a:r>
              <a:rPr lang="en-US" sz="2000" b="1" dirty="0" err="1">
                <a:solidFill>
                  <a:srgbClr val="13705B"/>
                </a:solidFill>
                <a:latin typeface="Avenir Heavy"/>
                <a:cs typeface="Avenir Heavy"/>
              </a:rPr>
              <a:t>Count.R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cxnSp>
        <p:nvCxnSpPr>
          <p:cNvPr id="39" name="Elbow Connector 38"/>
          <p:cNvCxnSpPr/>
          <p:nvPr/>
        </p:nvCxnSpPr>
        <p:spPr>
          <a:xfrm rot="16200000" flipV="1">
            <a:off x="153484" y="423299"/>
            <a:ext cx="5180090" cy="5178767"/>
          </a:xfrm>
          <a:prstGeom prst="bentConnector3">
            <a:avLst>
              <a:gd name="adj1" fmla="val 4094"/>
            </a:avLst>
          </a:prstGeom>
          <a:ln>
            <a:solidFill>
              <a:srgbClr val="96BA5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14174" y="402089"/>
            <a:ext cx="7242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“</a:t>
            </a:r>
            <a:r>
              <a:rPr lang="en-US" u="sng" dirty="0" err="1" smtClean="0">
                <a:solidFill>
                  <a:srgbClr val="F09511"/>
                </a:solidFill>
                <a:latin typeface="Avenir Light"/>
                <a:cs typeface="Avenir Light"/>
              </a:rPr>
              <a:t>tryTolower”is</a:t>
            </a:r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 poached to account for errors when making lowercase. </a:t>
            </a:r>
            <a:endParaRPr lang="en-US" u="sng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14174" y="2882587"/>
            <a:ext cx="5979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“</a:t>
            </a:r>
            <a:r>
              <a:rPr lang="en-US" u="sng" dirty="0" err="1" smtClean="0">
                <a:solidFill>
                  <a:srgbClr val="F09511"/>
                </a:solidFill>
                <a:latin typeface="Avenir Light"/>
                <a:cs typeface="Avenir Light"/>
              </a:rPr>
              <a:t>clean.corpus</a:t>
            </a:r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” makes applying all transformations easier. </a:t>
            </a:r>
            <a:endParaRPr lang="en-US" u="sng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542925" y="755553"/>
            <a:ext cx="991961" cy="256431"/>
          </a:xfrm>
          <a:prstGeom prst="ellipse">
            <a:avLst/>
          </a:prstGeom>
          <a:noFill/>
          <a:ln w="28575" cmpd="sng">
            <a:solidFill>
              <a:srgbClr val="BA2D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14173" y="3260823"/>
            <a:ext cx="5043651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 err="1"/>
              <a:t>clean.corpus</a:t>
            </a:r>
            <a:r>
              <a:rPr lang="en-US" sz="1400" dirty="0"/>
              <a:t>&lt;-function(corpus){</a:t>
            </a:r>
          </a:p>
          <a:p>
            <a:r>
              <a:rPr lang="en-US" sz="1400" dirty="0"/>
              <a:t>  corpus &lt;- </a:t>
            </a:r>
            <a:r>
              <a:rPr lang="en-US" sz="1400" dirty="0" err="1"/>
              <a:t>tm_map</a:t>
            </a:r>
            <a:r>
              <a:rPr lang="en-US" sz="1400" dirty="0"/>
              <a:t>(corpus, </a:t>
            </a:r>
            <a:r>
              <a:rPr lang="en-US" sz="1400" dirty="0" err="1"/>
              <a:t>removePunctuation</a:t>
            </a:r>
            <a:r>
              <a:rPr lang="en-US" sz="1400" dirty="0"/>
              <a:t>)</a:t>
            </a:r>
          </a:p>
          <a:p>
            <a:r>
              <a:rPr lang="en-US" sz="1400" dirty="0"/>
              <a:t>  corpus &lt;- </a:t>
            </a:r>
            <a:r>
              <a:rPr lang="en-US" sz="1400" dirty="0" err="1"/>
              <a:t>tm_map</a:t>
            </a:r>
            <a:r>
              <a:rPr lang="en-US" sz="1400" dirty="0"/>
              <a:t>(corpus, </a:t>
            </a:r>
            <a:r>
              <a:rPr lang="en-US" sz="1400" dirty="0" err="1"/>
              <a:t>stripWhitespace</a:t>
            </a:r>
            <a:r>
              <a:rPr lang="en-US" sz="1400" dirty="0"/>
              <a:t>)</a:t>
            </a:r>
          </a:p>
          <a:p>
            <a:r>
              <a:rPr lang="en-US" sz="1400" dirty="0"/>
              <a:t>  corpus &lt;- </a:t>
            </a:r>
            <a:r>
              <a:rPr lang="en-US" sz="1400" dirty="0" err="1"/>
              <a:t>tm_map</a:t>
            </a:r>
            <a:r>
              <a:rPr lang="en-US" sz="1400" dirty="0"/>
              <a:t>(corpus, </a:t>
            </a:r>
            <a:r>
              <a:rPr lang="en-US" sz="1400" dirty="0" err="1"/>
              <a:t>removeNumbers</a:t>
            </a:r>
            <a:r>
              <a:rPr lang="en-US" sz="1400" dirty="0"/>
              <a:t>)</a:t>
            </a:r>
          </a:p>
          <a:p>
            <a:r>
              <a:rPr lang="en-US" sz="1400" dirty="0"/>
              <a:t>  corpus &lt;- </a:t>
            </a:r>
            <a:r>
              <a:rPr lang="en-US" sz="1400" dirty="0" err="1"/>
              <a:t>tm_map</a:t>
            </a:r>
            <a:r>
              <a:rPr lang="en-US" sz="1400" dirty="0"/>
              <a:t>(corpus, </a:t>
            </a:r>
            <a:r>
              <a:rPr lang="en-US" sz="1400" dirty="0" err="1"/>
              <a:t>content_transformer</a:t>
            </a:r>
            <a:r>
              <a:rPr lang="en-US" sz="1400" dirty="0"/>
              <a:t>(</a:t>
            </a:r>
            <a:r>
              <a:rPr lang="en-US" sz="1400" dirty="0" err="1"/>
              <a:t>str_to_lower</a:t>
            </a:r>
            <a:r>
              <a:rPr lang="en-US" sz="1400" dirty="0"/>
              <a:t>)) </a:t>
            </a:r>
          </a:p>
          <a:p>
            <a:r>
              <a:rPr lang="en-US" sz="1400" dirty="0"/>
              <a:t>  corpus &lt;- </a:t>
            </a:r>
            <a:r>
              <a:rPr lang="en-US" sz="1400" dirty="0" err="1"/>
              <a:t>tm_map</a:t>
            </a:r>
            <a:r>
              <a:rPr lang="en-US" sz="1400" dirty="0"/>
              <a:t>(corpus, </a:t>
            </a:r>
            <a:r>
              <a:rPr lang="en-US" sz="1400" dirty="0" err="1"/>
              <a:t>content_transformer</a:t>
            </a:r>
            <a:r>
              <a:rPr lang="en-US" sz="1400" dirty="0"/>
              <a:t>(</a:t>
            </a:r>
            <a:r>
              <a:rPr lang="en-US" sz="1400" dirty="0" err="1"/>
              <a:t>replace_contraction</a:t>
            </a:r>
            <a:r>
              <a:rPr lang="en-US" sz="1400" dirty="0"/>
              <a:t>)) </a:t>
            </a:r>
          </a:p>
          <a:p>
            <a:r>
              <a:rPr lang="en-US" sz="1400" dirty="0"/>
              <a:t>  corpus &lt;- </a:t>
            </a:r>
            <a:r>
              <a:rPr lang="en-US" sz="1400" dirty="0" err="1"/>
              <a:t>tm_map</a:t>
            </a:r>
            <a:r>
              <a:rPr lang="en-US" sz="1400" dirty="0"/>
              <a:t>(corpus, </a:t>
            </a:r>
            <a:r>
              <a:rPr lang="en-US" sz="1400" dirty="0" err="1"/>
              <a:t>removeWords</a:t>
            </a:r>
            <a:r>
              <a:rPr lang="en-US" sz="1400" dirty="0"/>
              <a:t>, </a:t>
            </a:r>
            <a:r>
              <a:rPr lang="en-US" sz="1400" dirty="0" err="1"/>
              <a:t>custom.stopwords</a:t>
            </a:r>
            <a:r>
              <a:rPr lang="en-US" sz="1400" dirty="0"/>
              <a:t>)</a:t>
            </a:r>
          </a:p>
          <a:p>
            <a:r>
              <a:rPr lang="en-US" sz="1400" dirty="0"/>
              <a:t>  return(corpus</a:t>
            </a:r>
            <a:r>
              <a:rPr lang="en-US" sz="1400" dirty="0" smtClean="0"/>
              <a:t>)}</a:t>
            </a:r>
            <a:endParaRPr lang="en-US" sz="1400" dirty="0"/>
          </a:p>
        </p:txBody>
      </p:sp>
      <p:sp>
        <p:nvSpPr>
          <p:cNvPr id="4" name="Oval 3"/>
          <p:cNvSpPr/>
          <p:nvPr/>
        </p:nvSpPr>
        <p:spPr>
          <a:xfrm>
            <a:off x="4031963" y="4110644"/>
            <a:ext cx="1067012" cy="256431"/>
          </a:xfrm>
          <a:prstGeom prst="ellipse">
            <a:avLst/>
          </a:prstGeom>
          <a:noFill/>
          <a:ln w="28575" cmpd="sng">
            <a:solidFill>
              <a:srgbClr val="BA2D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861709" y="4624963"/>
            <a:ext cx="3188180" cy="830997"/>
          </a:xfrm>
          <a:prstGeom prst="rect">
            <a:avLst/>
          </a:prstGeom>
          <a:solidFill>
            <a:srgbClr val="F0951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Base: </a:t>
            </a:r>
            <a:r>
              <a:rPr lang="en-US" sz="1600" dirty="0" err="1" smtClean="0">
                <a:solidFill>
                  <a:schemeClr val="bg1"/>
                </a:solidFill>
              </a:rPr>
              <a:t>tolower</a:t>
            </a:r>
            <a:r>
              <a:rPr lang="en-US" sz="1600" dirty="0" smtClean="0">
                <a:solidFill>
                  <a:schemeClr val="bg1"/>
                </a:solidFill>
              </a:rPr>
              <a:t> (basic)</a:t>
            </a:r>
          </a:p>
          <a:p>
            <a:r>
              <a:rPr lang="en-US" sz="1600" dirty="0" err="1" smtClean="0">
                <a:solidFill>
                  <a:schemeClr val="bg1"/>
                </a:solidFill>
              </a:rPr>
              <a:t>Stringr</a:t>
            </a:r>
            <a:r>
              <a:rPr lang="en-US" sz="1600" dirty="0" smtClean="0">
                <a:solidFill>
                  <a:schemeClr val="bg1"/>
                </a:solidFill>
              </a:rPr>
              <a:t>: </a:t>
            </a:r>
            <a:r>
              <a:rPr lang="en-US" sz="1600" dirty="0" err="1" smtClean="0">
                <a:solidFill>
                  <a:schemeClr val="bg1"/>
                </a:solidFill>
              </a:rPr>
              <a:t>str_to_lower</a:t>
            </a:r>
            <a:r>
              <a:rPr lang="en-US" sz="1600" dirty="0" smtClean="0">
                <a:solidFill>
                  <a:schemeClr val="bg1"/>
                </a:solidFill>
              </a:rPr>
              <a:t> (wrapper)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Custom: </a:t>
            </a:r>
            <a:r>
              <a:rPr lang="en-US" sz="1600" dirty="0" err="1" smtClean="0">
                <a:solidFill>
                  <a:schemeClr val="bg1"/>
                </a:solidFill>
              </a:rPr>
              <a:t>tryTolower</a:t>
            </a:r>
            <a:r>
              <a:rPr lang="en-US" sz="1600" dirty="0" smtClean="0">
                <a:solidFill>
                  <a:schemeClr val="bg1"/>
                </a:solidFill>
              </a:rPr>
              <a:t> (handles errors)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 rot="18283294">
            <a:off x="5179872" y="4154677"/>
            <a:ext cx="487976" cy="72725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527033" y="4743450"/>
            <a:ext cx="1487717" cy="297012"/>
          </a:xfrm>
          <a:prstGeom prst="ellipse">
            <a:avLst/>
          </a:prstGeom>
          <a:noFill/>
          <a:ln w="28575" cmpd="sng">
            <a:solidFill>
              <a:srgbClr val="96BA5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82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1020" y="2857229"/>
            <a:ext cx="6506967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#bring in some text</a:t>
            </a:r>
          </a:p>
          <a:p>
            <a:r>
              <a:rPr lang="en-US" sz="1400" dirty="0"/>
              <a:t>text&lt;-read.csv('coffee.csv', header=TRUE)</a:t>
            </a:r>
          </a:p>
          <a:p>
            <a:endParaRPr lang="en-US" sz="1400" dirty="0"/>
          </a:p>
          <a:p>
            <a:r>
              <a:rPr lang="en-US" sz="1400" dirty="0"/>
              <a:t>#Keep the meta data, apply the functions to make a clean corpus</a:t>
            </a:r>
          </a:p>
          <a:p>
            <a:r>
              <a:rPr lang="en-US" sz="1400" dirty="0" err="1"/>
              <a:t>custom.reader</a:t>
            </a:r>
            <a:r>
              <a:rPr lang="en-US" sz="1400" dirty="0"/>
              <a:t> &lt;- </a:t>
            </a:r>
            <a:r>
              <a:rPr lang="en-US" sz="1400" dirty="0" err="1"/>
              <a:t>readTabular</a:t>
            </a:r>
            <a:r>
              <a:rPr lang="en-US" sz="1400" dirty="0"/>
              <a:t>(mapping=list(content="text", id="id"))</a:t>
            </a:r>
          </a:p>
          <a:p>
            <a:r>
              <a:rPr lang="en-US" sz="1400" dirty="0"/>
              <a:t>corpus &lt;- </a:t>
            </a:r>
            <a:r>
              <a:rPr lang="en-US" sz="1400" dirty="0" err="1"/>
              <a:t>VCorpus</a:t>
            </a:r>
            <a:r>
              <a:rPr lang="en-US" sz="1400" dirty="0"/>
              <a:t>(</a:t>
            </a:r>
            <a:r>
              <a:rPr lang="en-US" sz="1400" dirty="0" err="1"/>
              <a:t>DataframeSource</a:t>
            </a:r>
            <a:r>
              <a:rPr lang="en-US" sz="1400" dirty="0"/>
              <a:t>(text), </a:t>
            </a:r>
            <a:r>
              <a:rPr lang="en-US" sz="1400" dirty="0" err="1"/>
              <a:t>readerControl</a:t>
            </a:r>
            <a:r>
              <a:rPr lang="en-US" sz="1400" dirty="0"/>
              <a:t>=list(reader=</a:t>
            </a:r>
            <a:r>
              <a:rPr lang="en-US" sz="1400" dirty="0" err="1"/>
              <a:t>custom.reader</a:t>
            </a:r>
            <a:r>
              <a:rPr lang="en-US" sz="1400" dirty="0"/>
              <a:t>))</a:t>
            </a:r>
          </a:p>
          <a:p>
            <a:r>
              <a:rPr lang="en-US" sz="1400" dirty="0"/>
              <a:t>corpus&lt;-</a:t>
            </a:r>
            <a:r>
              <a:rPr lang="en-US" sz="1400" dirty="0" err="1"/>
              <a:t>clean.corpus</a:t>
            </a:r>
            <a:r>
              <a:rPr lang="en-US" sz="1400" dirty="0"/>
              <a:t>(corpus)</a:t>
            </a:r>
          </a:p>
        </p:txBody>
      </p:sp>
      <p:sp>
        <p:nvSpPr>
          <p:cNvPr id="2" name="Rectangle 1"/>
          <p:cNvSpPr/>
          <p:nvPr/>
        </p:nvSpPr>
        <p:spPr>
          <a:xfrm>
            <a:off x="251021" y="918724"/>
            <a:ext cx="5737288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r>
              <a:rPr lang="en-US" sz="1400" dirty="0"/>
              <a:t>#Create custom stop words</a:t>
            </a:r>
          </a:p>
          <a:p>
            <a:r>
              <a:rPr lang="en-US" sz="1400" dirty="0" err="1"/>
              <a:t>custom.stopwords</a:t>
            </a:r>
            <a:r>
              <a:rPr lang="en-US" sz="1400" dirty="0"/>
              <a:t> &lt;- c(</a:t>
            </a:r>
            <a:r>
              <a:rPr lang="en-US" sz="1400" dirty="0" err="1"/>
              <a:t>stopwords</a:t>
            </a:r>
            <a:r>
              <a:rPr lang="en-US" sz="1400" dirty="0"/>
              <a:t>('</a:t>
            </a:r>
            <a:r>
              <a:rPr lang="en-US" sz="1400" dirty="0" err="1"/>
              <a:t>english</a:t>
            </a:r>
            <a:r>
              <a:rPr lang="en-US" sz="1400" dirty="0"/>
              <a:t>'), 'lol', '</a:t>
            </a:r>
            <a:r>
              <a:rPr lang="en-US" sz="1400" dirty="0" err="1"/>
              <a:t>smh</a:t>
            </a:r>
            <a:r>
              <a:rPr lang="en-US" sz="1400" dirty="0"/>
              <a:t>')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979560"/>
            <a:ext cx="1508760" cy="778378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78532" y="5602728"/>
            <a:ext cx="1508760" cy="1136921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ight"/>
                <a:cs typeface="Avenir Light"/>
              </a:rPr>
              <a:t>Keyword scanning, Cleaning &amp; </a:t>
            </a:r>
            <a:r>
              <a:rPr lang="en-US" dirty="0" err="1">
                <a:latin typeface="Avenir Light"/>
                <a:cs typeface="Avenir Light"/>
              </a:rPr>
              <a:t>Freq</a:t>
            </a:r>
            <a:r>
              <a:rPr lang="en-US" dirty="0">
                <a:latin typeface="Avenir Light"/>
                <a:cs typeface="Avenir Light"/>
              </a:rPr>
              <a:t> Counts</a:t>
            </a: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57267" y="228884"/>
            <a:ext cx="193754" cy="193754"/>
          </a:xfrm>
          <a:prstGeom prst="ellipse">
            <a:avLst/>
          </a:prstGeom>
          <a:solidFill>
            <a:srgbClr val="96BA51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>
                <a:solidFill>
                  <a:srgbClr val="13705B"/>
                </a:solidFill>
                <a:latin typeface="Avenir Heavy"/>
                <a:cs typeface="Avenir Heavy"/>
              </a:rPr>
              <a:t>3_Cleaning and Frequency </a:t>
            </a:r>
            <a:r>
              <a:rPr lang="en-US" sz="2000" b="1" dirty="0" err="1">
                <a:solidFill>
                  <a:srgbClr val="13705B"/>
                </a:solidFill>
                <a:latin typeface="Avenir Heavy"/>
                <a:cs typeface="Avenir Heavy"/>
              </a:rPr>
              <a:t>Count.R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1021" y="549392"/>
            <a:ext cx="787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“</a:t>
            </a:r>
            <a:r>
              <a:rPr lang="en-US" u="sng" dirty="0" err="1" smtClean="0">
                <a:solidFill>
                  <a:srgbClr val="F09511"/>
                </a:solidFill>
                <a:latin typeface="Avenir Light"/>
                <a:cs typeface="Avenir Light"/>
              </a:rPr>
              <a:t>custom.stopwords</a:t>
            </a:r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” combines vectors of words to remove from the corpus</a:t>
            </a:r>
            <a:endParaRPr lang="en-US" u="sng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cxnSp>
        <p:nvCxnSpPr>
          <p:cNvPr id="39" name="Elbow Connector 38"/>
          <p:cNvCxnSpPr/>
          <p:nvPr/>
        </p:nvCxnSpPr>
        <p:spPr>
          <a:xfrm rot="16200000" flipV="1">
            <a:off x="153484" y="423299"/>
            <a:ext cx="5180090" cy="5178767"/>
          </a:xfrm>
          <a:prstGeom prst="bentConnector3">
            <a:avLst>
              <a:gd name="adj1" fmla="val 4094"/>
            </a:avLst>
          </a:prstGeom>
          <a:ln>
            <a:solidFill>
              <a:srgbClr val="96BA5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251020" y="1140366"/>
            <a:ext cx="1592068" cy="365760"/>
          </a:xfrm>
          <a:prstGeom prst="ellipse">
            <a:avLst/>
          </a:prstGeom>
          <a:noFill/>
          <a:ln w="28575" cmpd="sng">
            <a:solidFill>
              <a:srgbClr val="96BA5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204844" y="2487897"/>
            <a:ext cx="791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“</a:t>
            </a:r>
            <a:r>
              <a:rPr lang="en-US" u="sng" dirty="0" err="1" smtClean="0">
                <a:solidFill>
                  <a:srgbClr val="F09511"/>
                </a:solidFill>
                <a:latin typeface="Avenir Light"/>
                <a:cs typeface="Avenir Light"/>
              </a:rPr>
              <a:t>custom.reader</a:t>
            </a:r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” keeps the meta data (tweet ID) with the original document</a:t>
            </a:r>
            <a:endParaRPr lang="en-US" u="sng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5332913" y="3913553"/>
            <a:ext cx="1267912" cy="316771"/>
          </a:xfrm>
          <a:prstGeom prst="ellipse">
            <a:avLst/>
          </a:prstGeom>
          <a:noFill/>
          <a:ln w="28575" cmpd="sng">
            <a:solidFill>
              <a:srgbClr val="1A568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302038" y="3723041"/>
            <a:ext cx="1232848" cy="277458"/>
          </a:xfrm>
          <a:prstGeom prst="ellipse">
            <a:avLst/>
          </a:prstGeom>
          <a:noFill/>
          <a:ln w="28575" cmpd="sng">
            <a:solidFill>
              <a:srgbClr val="1A568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10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979560"/>
            <a:ext cx="1508760" cy="778378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78532" y="5602728"/>
            <a:ext cx="1508760" cy="1136921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ight"/>
                <a:cs typeface="Avenir Light"/>
              </a:rPr>
              <a:t>Keyword scanning, Cleaning &amp; </a:t>
            </a:r>
            <a:r>
              <a:rPr lang="en-US" dirty="0" err="1">
                <a:latin typeface="Avenir Light"/>
                <a:cs typeface="Avenir Light"/>
              </a:rPr>
              <a:t>Freq</a:t>
            </a:r>
            <a:r>
              <a:rPr lang="en-US" dirty="0">
                <a:latin typeface="Avenir Light"/>
                <a:cs typeface="Avenir Light"/>
              </a:rPr>
              <a:t> Counts</a:t>
            </a: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57267" y="228884"/>
            <a:ext cx="193754" cy="193754"/>
          </a:xfrm>
          <a:prstGeom prst="ellipse">
            <a:avLst/>
          </a:prstGeom>
          <a:solidFill>
            <a:srgbClr val="96BA51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>
                <a:solidFill>
                  <a:srgbClr val="13705B"/>
                </a:solidFill>
                <a:latin typeface="Avenir Heavy"/>
                <a:cs typeface="Avenir Heavy"/>
              </a:rPr>
              <a:t>3_Cleaning and Frequency </a:t>
            </a:r>
            <a:r>
              <a:rPr lang="en-US" sz="2000" b="1" dirty="0" err="1">
                <a:solidFill>
                  <a:srgbClr val="13705B"/>
                </a:solidFill>
                <a:latin typeface="Avenir Heavy"/>
                <a:cs typeface="Avenir Heavy"/>
              </a:rPr>
              <a:t>Count.R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4734" y="714092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Setup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cxnSp>
        <p:nvCxnSpPr>
          <p:cNvPr id="39" name="Elbow Connector 38"/>
          <p:cNvCxnSpPr/>
          <p:nvPr/>
        </p:nvCxnSpPr>
        <p:spPr>
          <a:xfrm rot="16200000" flipV="1">
            <a:off x="153484" y="423299"/>
            <a:ext cx="5180090" cy="5178767"/>
          </a:xfrm>
          <a:prstGeom prst="bentConnector3">
            <a:avLst>
              <a:gd name="adj1" fmla="val 4094"/>
            </a:avLst>
          </a:prstGeom>
          <a:ln>
            <a:solidFill>
              <a:srgbClr val="96BA5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91442" y="448252"/>
            <a:ext cx="858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Bag of Words means creating a Term Document Matrix or Document Term Matrix*</a:t>
            </a:r>
            <a:endParaRPr lang="en-US" u="sng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237" y="5366516"/>
            <a:ext cx="41801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latin typeface="Avenir Light"/>
                <a:cs typeface="Avenir Light"/>
              </a:rPr>
              <a:t>*Depends on analysis, both are transpositions of the other</a:t>
            </a:r>
            <a:endParaRPr lang="en-US" sz="1200" i="1" dirty="0">
              <a:latin typeface="Avenir Light"/>
              <a:cs typeface="Avenir Light"/>
            </a:endParaRPr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560556"/>
              </p:ext>
            </p:extLst>
          </p:nvPr>
        </p:nvGraphicFramePr>
        <p:xfrm>
          <a:off x="519220" y="1009903"/>
          <a:ext cx="4453647" cy="22504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01993"/>
                <a:gridCol w="694055"/>
                <a:gridCol w="576654"/>
                <a:gridCol w="646430"/>
                <a:gridCol w="694055"/>
                <a:gridCol w="360680"/>
                <a:gridCol w="779780"/>
              </a:tblGrid>
              <a:tr h="37084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Tweet1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Tweet2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Tweet3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Tweet4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…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Tweet_n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Term1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Term2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Term3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…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3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Term_n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209093"/>
              </p:ext>
            </p:extLst>
          </p:nvPr>
        </p:nvGraphicFramePr>
        <p:xfrm>
          <a:off x="5332913" y="1009903"/>
          <a:ext cx="3513457" cy="22250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01993"/>
                <a:gridCol w="597218"/>
                <a:gridCol w="597218"/>
                <a:gridCol w="597218"/>
                <a:gridCol w="344805"/>
                <a:gridCol w="675005"/>
              </a:tblGrid>
              <a:tr h="370840">
                <a:tc>
                  <a:txBody>
                    <a:bodyPr/>
                    <a:lstStyle/>
                    <a:p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Term1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Term2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Term3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…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Term_n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Tweet1</a:t>
                      </a:r>
                      <a:endParaRPr lang="en-US" sz="1000" dirty="0"/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Tweet2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Tweet3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3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…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Tweet_n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5246653" y="778308"/>
            <a:ext cx="1488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 smtClean="0"/>
              <a:t>Document Term Matrix</a:t>
            </a:r>
            <a:endParaRPr lang="en-US" sz="1050" i="1" dirty="0"/>
          </a:p>
        </p:txBody>
      </p:sp>
      <p:sp>
        <p:nvSpPr>
          <p:cNvPr id="41" name="TextBox 40"/>
          <p:cNvSpPr txBox="1"/>
          <p:nvPr/>
        </p:nvSpPr>
        <p:spPr>
          <a:xfrm>
            <a:off x="432960" y="778308"/>
            <a:ext cx="15552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 smtClean="0"/>
              <a:t>Term Document Matrix</a:t>
            </a:r>
            <a:endParaRPr lang="en-US" sz="1050" i="1" dirty="0"/>
          </a:p>
        </p:txBody>
      </p:sp>
      <p:sp>
        <p:nvSpPr>
          <p:cNvPr id="43" name="TextBox 42"/>
          <p:cNvSpPr txBox="1"/>
          <p:nvPr/>
        </p:nvSpPr>
        <p:spPr>
          <a:xfrm>
            <a:off x="432960" y="3274859"/>
            <a:ext cx="708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“</a:t>
            </a:r>
            <a:r>
              <a:rPr lang="en-US" u="sng" dirty="0" err="1" smtClean="0">
                <a:solidFill>
                  <a:srgbClr val="F09511"/>
                </a:solidFill>
                <a:latin typeface="Avenir Light"/>
                <a:cs typeface="Avenir Light"/>
              </a:rPr>
              <a:t>as.matrix</a:t>
            </a:r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” makes the tm’s version of a matrix into a simpler version</a:t>
            </a:r>
            <a:endParaRPr lang="en-US" u="sng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pic>
        <p:nvPicPr>
          <p:cNvPr id="14" name="Picture 13" descr="Screen Shot 2015-05-26 at 9.17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20" y="3644191"/>
            <a:ext cx="2857500" cy="914400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473842" y="4529980"/>
            <a:ext cx="8045792" cy="819094"/>
          </a:xfrm>
          <a:prstGeom prst="rect">
            <a:avLst/>
          </a:prstGeom>
          <a:solidFill>
            <a:srgbClr val="BA2D2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Light"/>
                <a:cs typeface="Avenir Light"/>
              </a:rPr>
              <a:t>These matrices are often very sparse and large therefore some special steps may be needed and will be covered in subsequent scripts.</a:t>
            </a:r>
            <a:endParaRPr lang="en-US" dirty="0"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207246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rot="5400000">
            <a:off x="2958821" y="432336"/>
            <a:ext cx="2205" cy="32004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 flipV="1">
            <a:off x="4570898" y="1371600"/>
            <a:ext cx="2205" cy="5486400"/>
          </a:xfrm>
          <a:prstGeom prst="line">
            <a:avLst/>
          </a:prstGeom>
          <a:ln>
            <a:solidFill>
              <a:srgbClr val="A6A6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>
            <a:spLocks noChangeAspect="1"/>
          </p:cNvSpPr>
          <p:nvPr/>
        </p:nvSpPr>
        <p:spPr>
          <a:xfrm>
            <a:off x="4475123" y="1927355"/>
            <a:ext cx="193754" cy="193754"/>
          </a:xfrm>
          <a:prstGeom prst="ellipse">
            <a:avLst/>
          </a:prstGeom>
          <a:solidFill>
            <a:schemeClr val="tx2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570898" y="0"/>
            <a:ext cx="2205" cy="457200"/>
          </a:xfrm>
          <a:prstGeom prst="line">
            <a:avLst/>
          </a:prstGeom>
          <a:ln>
            <a:solidFill>
              <a:srgbClr val="1A568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>
            <a:spLocks noChangeAspect="1"/>
          </p:cNvSpPr>
          <p:nvPr/>
        </p:nvSpPr>
        <p:spPr>
          <a:xfrm flipV="1">
            <a:off x="4507127" y="403120"/>
            <a:ext cx="129746" cy="129746"/>
          </a:xfrm>
          <a:prstGeom prst="ellipse">
            <a:avLst/>
          </a:prstGeom>
          <a:solidFill>
            <a:srgbClr val="1A568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Isosceles Triangle 6"/>
          <p:cNvSpPr>
            <a:spLocks noChangeAspect="1"/>
          </p:cNvSpPr>
          <p:nvPr/>
        </p:nvSpPr>
        <p:spPr>
          <a:xfrm flipH="1" flipV="1">
            <a:off x="4439412" y="1330282"/>
            <a:ext cx="265176" cy="228600"/>
          </a:xfrm>
          <a:prstGeom prst="triangle">
            <a:avLst/>
          </a:prstGeom>
          <a:solidFill>
            <a:srgbClr val="1A568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59723" y="2036054"/>
            <a:ext cx="1821867" cy="914400"/>
            <a:chOff x="1426786" y="2281045"/>
            <a:chExt cx="1821867" cy="1278259"/>
          </a:xfrm>
        </p:grpSpPr>
        <p:sp>
          <p:nvSpPr>
            <p:cNvPr id="12" name="Rectangle 11"/>
            <p:cNvSpPr/>
            <p:nvPr/>
          </p:nvSpPr>
          <p:spPr>
            <a:xfrm>
              <a:off x="1426786" y="2281045"/>
              <a:ext cx="1821867" cy="109685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latin typeface="Avenir Light"/>
                  <a:cs typeface="Avenir Light"/>
                </a:rPr>
                <a:t>What is Text Mining?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426786" y="3376424"/>
              <a:ext cx="1821867" cy="18288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Avenir Light"/>
                <a:cs typeface="Avenir Light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494436" y="3112590"/>
            <a:ext cx="1821867" cy="1096855"/>
            <a:chOff x="1426786" y="2281045"/>
            <a:chExt cx="1821867" cy="1096855"/>
          </a:xfrm>
        </p:grpSpPr>
        <p:sp>
          <p:nvSpPr>
            <p:cNvPr id="16" name="Rectangle 15"/>
            <p:cNvSpPr/>
            <p:nvPr/>
          </p:nvSpPr>
          <p:spPr>
            <a:xfrm>
              <a:off x="1426786" y="2281045"/>
              <a:ext cx="1821867" cy="91397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venir Light"/>
                  <a:cs typeface="Avenir Light"/>
                </a:rPr>
                <a:t>String Manipulation</a:t>
              </a:r>
            </a:p>
            <a:p>
              <a:pPr algn="ctr"/>
              <a:r>
                <a:rPr lang="en-US" sz="1400" dirty="0" smtClean="0">
                  <a:latin typeface="Avenir Light"/>
                  <a:cs typeface="Avenir Light"/>
                </a:rPr>
                <a:t>Cleaning</a:t>
              </a:r>
              <a:endParaRPr lang="en-US" sz="1000" dirty="0">
                <a:latin typeface="Avenir Light"/>
                <a:cs typeface="Avenir Light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426786" y="3195020"/>
              <a:ext cx="1821867" cy="18288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Light"/>
                <a:cs typeface="Avenir Light"/>
              </a:endParaRPr>
            </a:p>
          </p:txBody>
        </p:sp>
      </p:grpSp>
      <p:cxnSp>
        <p:nvCxnSpPr>
          <p:cNvPr id="9" name="Straight Connector 8"/>
          <p:cNvCxnSpPr/>
          <p:nvPr/>
        </p:nvCxnSpPr>
        <p:spPr>
          <a:xfrm rot="5400000">
            <a:off x="5943600" y="1742093"/>
            <a:ext cx="2205" cy="2743200"/>
          </a:xfrm>
          <a:prstGeom prst="line">
            <a:avLst/>
          </a:prstGeom>
          <a:ln>
            <a:solidFill>
              <a:srgbClr val="A6A6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1827696" y="4250896"/>
            <a:ext cx="1821867" cy="1096855"/>
            <a:chOff x="1426786" y="2281045"/>
            <a:chExt cx="1821867" cy="1096855"/>
          </a:xfrm>
        </p:grpSpPr>
        <p:sp>
          <p:nvSpPr>
            <p:cNvPr id="19" name="Rectangle 18"/>
            <p:cNvSpPr/>
            <p:nvPr/>
          </p:nvSpPr>
          <p:spPr>
            <a:xfrm>
              <a:off x="1426786" y="2281045"/>
              <a:ext cx="1821867" cy="913974"/>
            </a:xfrm>
            <a:prstGeom prst="rect">
              <a:avLst/>
            </a:prstGeom>
            <a:solidFill>
              <a:srgbClr val="F0951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latin typeface="Avenir Light"/>
                  <a:cs typeface="Avenir Light"/>
                </a:rPr>
                <a:t>Freq</a:t>
              </a:r>
              <a:r>
                <a:rPr lang="en-US" sz="1600" dirty="0">
                  <a:latin typeface="Avenir Light"/>
                  <a:cs typeface="Avenir Light"/>
                </a:rPr>
                <a:t> Counts, </a:t>
              </a:r>
              <a:r>
                <a:rPr lang="en-US" sz="1600" dirty="0" err="1">
                  <a:latin typeface="Avenir Light"/>
                  <a:cs typeface="Avenir Light"/>
                </a:rPr>
                <a:t>D</a:t>
              </a:r>
              <a:r>
                <a:rPr lang="en-US" sz="1600" dirty="0" err="1" smtClean="0">
                  <a:latin typeface="Avenir Light"/>
                  <a:cs typeface="Avenir Light"/>
                </a:rPr>
                <a:t>endrograms</a:t>
              </a:r>
              <a:endParaRPr lang="en-US" sz="1600" dirty="0">
                <a:latin typeface="Avenir Light"/>
                <a:cs typeface="Avenir Light"/>
              </a:endParaRPr>
            </a:p>
            <a:p>
              <a:pPr algn="ctr"/>
              <a:r>
                <a:rPr lang="en-US" sz="1600" dirty="0" err="1">
                  <a:latin typeface="Avenir Light"/>
                  <a:cs typeface="Avenir Light"/>
                </a:rPr>
                <a:t>Wordclouds</a:t>
              </a:r>
              <a:endParaRPr lang="en-US" sz="1050" dirty="0">
                <a:latin typeface="Avenir Light"/>
                <a:cs typeface="Avenir Ligh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426786" y="3195020"/>
              <a:ext cx="1821867" cy="182880"/>
            </a:xfrm>
            <a:prstGeom prst="rect">
              <a:avLst/>
            </a:prstGeom>
            <a:solidFill>
              <a:srgbClr val="B16E0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Light"/>
                <a:cs typeface="Avenir Light"/>
              </a:endParaRPr>
            </a:p>
          </p:txBody>
        </p:sp>
      </p:grpSp>
      <p:cxnSp>
        <p:nvCxnSpPr>
          <p:cNvPr id="10" name="Straight Connector 9"/>
          <p:cNvCxnSpPr/>
          <p:nvPr/>
        </p:nvCxnSpPr>
        <p:spPr>
          <a:xfrm rot="5400000">
            <a:off x="3198194" y="2879803"/>
            <a:ext cx="2205" cy="2743200"/>
          </a:xfrm>
          <a:prstGeom prst="line">
            <a:avLst/>
          </a:prstGeom>
          <a:ln>
            <a:solidFill>
              <a:srgbClr val="A6A6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5956931" y="5067622"/>
            <a:ext cx="1821867" cy="1085184"/>
            <a:chOff x="1426786" y="2281045"/>
            <a:chExt cx="1821867" cy="1085184"/>
          </a:xfrm>
        </p:grpSpPr>
        <p:sp>
          <p:nvSpPr>
            <p:cNvPr id="22" name="Rectangle 21"/>
            <p:cNvSpPr/>
            <p:nvPr/>
          </p:nvSpPr>
          <p:spPr>
            <a:xfrm>
              <a:off x="1426786" y="2281045"/>
              <a:ext cx="1821867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venir Light"/>
                  <a:cs typeface="Avenir Light"/>
                </a:rPr>
                <a:t>Topic Modeling</a:t>
              </a:r>
            </a:p>
            <a:p>
              <a:pPr algn="ctr"/>
              <a:r>
                <a:rPr lang="en-US" dirty="0" err="1">
                  <a:latin typeface="Avenir Light"/>
                  <a:cs typeface="Avenir Light"/>
                </a:rPr>
                <a:t>openNLP</a:t>
              </a:r>
              <a:endParaRPr lang="en-US" dirty="0">
                <a:latin typeface="Avenir Light"/>
                <a:cs typeface="Avenir Light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426786" y="3183349"/>
              <a:ext cx="1821867" cy="18288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Light"/>
                <a:cs typeface="Avenir Light"/>
              </a:endParaRPr>
            </a:p>
          </p:txBody>
        </p:sp>
      </p:grpSp>
      <p:cxnSp>
        <p:nvCxnSpPr>
          <p:cNvPr id="11" name="Straight Connector 10"/>
          <p:cNvCxnSpPr/>
          <p:nvPr/>
        </p:nvCxnSpPr>
        <p:spPr>
          <a:xfrm rot="5400000">
            <a:off x="6177495" y="3458040"/>
            <a:ext cx="2205" cy="3200400"/>
          </a:xfrm>
          <a:prstGeom prst="line">
            <a:avLst/>
          </a:prstGeom>
          <a:ln>
            <a:solidFill>
              <a:srgbClr val="A6A6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>
            <a:spLocks noChangeAspect="1"/>
          </p:cNvSpPr>
          <p:nvPr/>
        </p:nvSpPr>
        <p:spPr>
          <a:xfrm>
            <a:off x="4475123" y="3015713"/>
            <a:ext cx="193754" cy="193754"/>
          </a:xfrm>
          <a:prstGeom prst="ellipse">
            <a:avLst/>
          </a:prstGeom>
          <a:solidFill>
            <a:schemeClr val="tx2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4475123" y="4153423"/>
            <a:ext cx="193754" cy="193754"/>
          </a:xfrm>
          <a:prstGeom prst="ellipse">
            <a:avLst/>
          </a:prstGeom>
          <a:solidFill>
            <a:schemeClr val="tx2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4475123" y="4970745"/>
            <a:ext cx="193754" cy="193754"/>
          </a:xfrm>
          <a:prstGeom prst="ellipse">
            <a:avLst/>
          </a:prstGeom>
          <a:solidFill>
            <a:schemeClr val="tx2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  <a:latin typeface="Avenir Heavy"/>
                <a:cs typeface="Avenir Heavy"/>
              </a:rPr>
              <a:t>Dendrograms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Heavy"/>
                <a:cs typeface="Avenir Heavy"/>
              </a:rPr>
              <a:t> &amp; Word Clouds</a:t>
            </a:r>
            <a:endParaRPr lang="en-US" dirty="0">
              <a:solidFill>
                <a:schemeClr val="bg1">
                  <a:lumMod val="75000"/>
                </a:schemeClr>
              </a:solidFill>
              <a:latin typeface="Avenir Heavy"/>
              <a:cs typeface="Avenir Heavy"/>
            </a:endParaRPr>
          </a:p>
        </p:txBody>
      </p:sp>
    </p:spTree>
    <p:extLst>
      <p:ext uri="{BB962C8B-B14F-4D97-AF65-F5344CB8AC3E}">
        <p14:creationId xmlns:p14="http://schemas.microsoft.com/office/powerpoint/2010/main" val="63632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614939"/>
            <a:ext cx="1508760" cy="1142999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venir Light"/>
                <a:cs typeface="Avenir Light"/>
              </a:rPr>
              <a:t>Freq</a:t>
            </a:r>
            <a:r>
              <a:rPr lang="en-US" sz="1600" dirty="0">
                <a:latin typeface="Avenir Light"/>
                <a:cs typeface="Avenir Light"/>
              </a:rPr>
              <a:t> Counts, </a:t>
            </a:r>
            <a:r>
              <a:rPr lang="en-US" sz="1600" dirty="0" err="1">
                <a:latin typeface="Avenir Light"/>
                <a:cs typeface="Avenir Light"/>
              </a:rPr>
              <a:t>D</a:t>
            </a:r>
            <a:r>
              <a:rPr lang="en-US" sz="1600" dirty="0" err="1" smtClean="0">
                <a:latin typeface="Avenir Light"/>
                <a:cs typeface="Avenir Light"/>
              </a:rPr>
              <a:t>endrograms</a:t>
            </a:r>
            <a:endParaRPr lang="en-US" sz="1600" dirty="0">
              <a:latin typeface="Avenir Light"/>
              <a:cs typeface="Avenir Light"/>
            </a:endParaRPr>
          </a:p>
          <a:p>
            <a:pPr algn="ctr"/>
            <a:r>
              <a:rPr lang="en-US" sz="1600" dirty="0" err="1">
                <a:latin typeface="Avenir Light"/>
                <a:cs typeface="Avenir Light"/>
              </a:rPr>
              <a:t>Wordclouds</a:t>
            </a:r>
            <a:endParaRPr lang="en-US" sz="1050" dirty="0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57267" y="228884"/>
            <a:ext cx="193754" cy="193754"/>
          </a:xfrm>
          <a:prstGeom prst="ellipse">
            <a:avLst/>
          </a:prstGeom>
          <a:solidFill>
            <a:srgbClr val="F09511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4_dendrogram.R script builds on the matrices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4734" y="714092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Setup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54145" y="5385049"/>
            <a:ext cx="6696986" cy="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35" idx="4"/>
          </p:cNvCxnSpPr>
          <p:nvPr/>
        </p:nvCxnSpPr>
        <p:spPr>
          <a:xfrm flipH="1" flipV="1">
            <a:off x="154144" y="422638"/>
            <a:ext cx="1" cy="4962411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9" idx="0"/>
          </p:cNvCxnSpPr>
          <p:nvPr/>
        </p:nvCxnSpPr>
        <p:spPr>
          <a:xfrm>
            <a:off x="6851131" y="5385049"/>
            <a:ext cx="3604" cy="22989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91442" y="403895"/>
            <a:ext cx="3891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First let’s explore simple frequencies</a:t>
            </a:r>
            <a:endParaRPr lang="en-US" u="sng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1442" y="773227"/>
            <a:ext cx="780958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#Summed Vector</a:t>
            </a:r>
          </a:p>
          <a:p>
            <a:r>
              <a:rPr lang="en-US" sz="1600" dirty="0" err="1"/>
              <a:t>tdm.m</a:t>
            </a:r>
            <a:r>
              <a:rPr lang="en-US" sz="1600" dirty="0"/>
              <a:t> &lt;- </a:t>
            </a:r>
            <a:r>
              <a:rPr lang="en-US" sz="1600" dirty="0" err="1"/>
              <a:t>as.matrix</a:t>
            </a:r>
            <a:r>
              <a:rPr lang="en-US" sz="1600" dirty="0"/>
              <a:t>(</a:t>
            </a:r>
            <a:r>
              <a:rPr lang="en-US" sz="1600" dirty="0" err="1"/>
              <a:t>tdm</a:t>
            </a:r>
            <a:r>
              <a:rPr lang="en-US" sz="1600" dirty="0"/>
              <a:t>)</a:t>
            </a:r>
          </a:p>
          <a:p>
            <a:r>
              <a:rPr lang="en-US" sz="1600" dirty="0" err="1"/>
              <a:t>tdm.v</a:t>
            </a:r>
            <a:r>
              <a:rPr lang="en-US" sz="1600" dirty="0"/>
              <a:t> &lt;- sort(</a:t>
            </a:r>
            <a:r>
              <a:rPr lang="en-US" sz="1600" dirty="0" err="1"/>
              <a:t>rowSums</a:t>
            </a:r>
            <a:r>
              <a:rPr lang="en-US" sz="1600" dirty="0"/>
              <a:t>(</a:t>
            </a:r>
            <a:r>
              <a:rPr lang="en-US" sz="1600" dirty="0" err="1"/>
              <a:t>tdm.m</a:t>
            </a:r>
            <a:r>
              <a:rPr lang="en-US" sz="1600" dirty="0"/>
              <a:t>),decreasing=TRUE)</a:t>
            </a:r>
          </a:p>
          <a:p>
            <a:r>
              <a:rPr lang="en-US" sz="1600" dirty="0" err="1"/>
              <a:t>tdm.df</a:t>
            </a:r>
            <a:r>
              <a:rPr lang="en-US" sz="1600" dirty="0"/>
              <a:t> &lt;- </a:t>
            </a:r>
            <a:r>
              <a:rPr lang="en-US" sz="1600" dirty="0" err="1"/>
              <a:t>data.frame</a:t>
            </a:r>
            <a:r>
              <a:rPr lang="en-US" sz="1600" dirty="0"/>
              <a:t>(word = names(</a:t>
            </a:r>
            <a:r>
              <a:rPr lang="en-US" sz="1600" dirty="0" err="1"/>
              <a:t>tdm.v</a:t>
            </a:r>
            <a:r>
              <a:rPr lang="en-US" sz="1600" dirty="0"/>
              <a:t>),</a:t>
            </a:r>
            <a:r>
              <a:rPr lang="en-US" sz="1600" dirty="0" err="1"/>
              <a:t>freq</a:t>
            </a:r>
            <a:r>
              <a:rPr lang="en-US" sz="1600" dirty="0"/>
              <a:t>=</a:t>
            </a:r>
            <a:r>
              <a:rPr lang="en-US" sz="1600" dirty="0" err="1"/>
              <a:t>tdm.v</a:t>
            </a:r>
            <a:r>
              <a:rPr lang="en-US" sz="1600" dirty="0"/>
              <a:t>, </a:t>
            </a:r>
            <a:r>
              <a:rPr lang="en-US" sz="1600" dirty="0" err="1"/>
              <a:t>row.names</a:t>
            </a:r>
            <a:r>
              <a:rPr lang="en-US" sz="1600" dirty="0"/>
              <a:t>=NULL</a:t>
            </a:r>
            <a:r>
              <a:rPr lang="en-US" sz="1600" dirty="0" smtClean="0"/>
              <a:t>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098474" y="3766574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Setup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625568"/>
              </p:ext>
            </p:extLst>
          </p:nvPr>
        </p:nvGraphicFramePr>
        <p:xfrm>
          <a:off x="375808" y="2976514"/>
          <a:ext cx="4453647" cy="22504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01993"/>
                <a:gridCol w="694055"/>
                <a:gridCol w="576654"/>
                <a:gridCol w="646430"/>
                <a:gridCol w="694055"/>
                <a:gridCol w="360680"/>
                <a:gridCol w="779780"/>
              </a:tblGrid>
              <a:tr h="37084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Tweet1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Tweet2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Tweet3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Tweet4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…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Tweet_n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Term1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Term2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Term3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…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3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Term_n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346700" y="2787790"/>
            <a:ext cx="15552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 smtClean="0"/>
              <a:t>Term Document Matrix</a:t>
            </a:r>
            <a:endParaRPr lang="en-US" sz="1050" i="1" dirty="0"/>
          </a:p>
        </p:txBody>
      </p:sp>
      <p:sp>
        <p:nvSpPr>
          <p:cNvPr id="24" name="Isosceles Triangle 23"/>
          <p:cNvSpPr/>
          <p:nvPr/>
        </p:nvSpPr>
        <p:spPr>
          <a:xfrm rot="5400000">
            <a:off x="4721064" y="3864423"/>
            <a:ext cx="1339350" cy="40247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022390"/>
              </p:ext>
            </p:extLst>
          </p:nvPr>
        </p:nvGraphicFramePr>
        <p:xfrm>
          <a:off x="5943880" y="2976514"/>
          <a:ext cx="205708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260"/>
                <a:gridCol w="111982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freq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Term1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Term2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Term3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Term_n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532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4_dendrograms.R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777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Heavy"/>
                <a:cs typeface="Avenir Heavy"/>
              </a:rPr>
              <a:t>Shameless Plug #1</a:t>
            </a:r>
            <a:endParaRPr lang="en-US" dirty="0">
              <a:solidFill>
                <a:schemeClr val="bg1">
                  <a:lumMod val="75000"/>
                </a:schemeClr>
              </a:solidFill>
              <a:latin typeface="Avenir Heavy"/>
              <a:cs typeface="Avenir Heavy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4570898" y="1371600"/>
            <a:ext cx="2205" cy="5486400"/>
          </a:xfrm>
          <a:prstGeom prst="line">
            <a:avLst/>
          </a:prstGeom>
          <a:ln>
            <a:solidFill>
              <a:srgbClr val="A6A6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570898" y="0"/>
            <a:ext cx="2205" cy="457200"/>
          </a:xfrm>
          <a:prstGeom prst="line">
            <a:avLst/>
          </a:prstGeom>
          <a:ln>
            <a:solidFill>
              <a:srgbClr val="1A568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>
            <a:spLocks noChangeAspect="1"/>
          </p:cNvSpPr>
          <p:nvPr/>
        </p:nvSpPr>
        <p:spPr>
          <a:xfrm flipV="1">
            <a:off x="4507127" y="403120"/>
            <a:ext cx="129746" cy="129746"/>
          </a:xfrm>
          <a:prstGeom prst="ellipse">
            <a:avLst/>
          </a:prstGeom>
          <a:solidFill>
            <a:srgbClr val="1A568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Isosceles Triangle 6"/>
          <p:cNvSpPr>
            <a:spLocks noChangeAspect="1"/>
          </p:cNvSpPr>
          <p:nvPr/>
        </p:nvSpPr>
        <p:spPr>
          <a:xfrm flipH="1" flipV="1">
            <a:off x="4439412" y="1330282"/>
            <a:ext cx="265176" cy="228600"/>
          </a:xfrm>
          <a:prstGeom prst="triangle">
            <a:avLst/>
          </a:prstGeom>
          <a:solidFill>
            <a:srgbClr val="1A568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827696" y="4250896"/>
            <a:ext cx="1821867" cy="1096855"/>
            <a:chOff x="1426786" y="2281045"/>
            <a:chExt cx="1821867" cy="1096855"/>
          </a:xfrm>
        </p:grpSpPr>
        <p:sp>
          <p:nvSpPr>
            <p:cNvPr id="19" name="Rectangle 18"/>
            <p:cNvSpPr/>
            <p:nvPr/>
          </p:nvSpPr>
          <p:spPr>
            <a:xfrm>
              <a:off x="1426786" y="2281045"/>
              <a:ext cx="1821867" cy="913974"/>
            </a:xfrm>
            <a:prstGeom prst="rect">
              <a:avLst/>
            </a:prstGeom>
            <a:solidFill>
              <a:srgbClr val="F0951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Avenir Light"/>
                  <a:cs typeface="Avenir Light"/>
                </a:rPr>
                <a:t>In final editing now!  </a:t>
              </a:r>
              <a:endParaRPr lang="en-US" sz="1050" dirty="0">
                <a:latin typeface="Avenir Light"/>
                <a:cs typeface="Avenir Ligh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426786" y="3195020"/>
              <a:ext cx="1821867" cy="182880"/>
            </a:xfrm>
            <a:prstGeom prst="rect">
              <a:avLst/>
            </a:prstGeom>
            <a:solidFill>
              <a:srgbClr val="B16E0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Light"/>
                <a:cs typeface="Avenir Light"/>
              </a:endParaRPr>
            </a:p>
          </p:txBody>
        </p:sp>
      </p:grpSp>
      <p:cxnSp>
        <p:nvCxnSpPr>
          <p:cNvPr id="10" name="Straight Connector 9"/>
          <p:cNvCxnSpPr/>
          <p:nvPr/>
        </p:nvCxnSpPr>
        <p:spPr>
          <a:xfrm rot="5400000">
            <a:off x="3198194" y="2879803"/>
            <a:ext cx="2205" cy="2743200"/>
          </a:xfrm>
          <a:prstGeom prst="line">
            <a:avLst/>
          </a:prstGeom>
          <a:ln>
            <a:solidFill>
              <a:srgbClr val="A6A6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>
            <a:spLocks noChangeAspect="1"/>
          </p:cNvSpPr>
          <p:nvPr/>
        </p:nvSpPr>
        <p:spPr>
          <a:xfrm>
            <a:off x="4475123" y="4132233"/>
            <a:ext cx="193754" cy="193754"/>
          </a:xfrm>
          <a:prstGeom prst="ellipse">
            <a:avLst/>
          </a:prstGeom>
          <a:solidFill>
            <a:schemeClr val="tx2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2727"/>
          <a:stretch/>
        </p:blipFill>
        <p:spPr>
          <a:xfrm>
            <a:off x="4876044" y="1558882"/>
            <a:ext cx="3856651" cy="2398756"/>
          </a:xfrm>
          <a:prstGeom prst="rect">
            <a:avLst/>
          </a:prstGeom>
          <a:ln>
            <a:solidFill>
              <a:srgbClr val="1C2835"/>
            </a:solidFill>
          </a:ln>
        </p:spPr>
      </p:pic>
    </p:spTree>
    <p:extLst>
      <p:ext uri="{BB962C8B-B14F-4D97-AF65-F5344CB8AC3E}">
        <p14:creationId xmlns:p14="http://schemas.microsoft.com/office/powerpoint/2010/main" val="328208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51021" y="549392"/>
            <a:ext cx="7809583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#Make a </a:t>
            </a:r>
            <a:r>
              <a:rPr lang="en-US" sz="1600" dirty="0" err="1"/>
              <a:t>barplot</a:t>
            </a:r>
            <a:r>
              <a:rPr lang="en-US" sz="1600" dirty="0"/>
              <a:t> of the top terms</a:t>
            </a:r>
          </a:p>
          <a:p>
            <a:r>
              <a:rPr lang="en-US" sz="1600" dirty="0" err="1"/>
              <a:t>top.words</a:t>
            </a:r>
            <a:r>
              <a:rPr lang="en-US" sz="1600" dirty="0"/>
              <a:t>&lt;-</a:t>
            </a:r>
            <a:r>
              <a:rPr lang="en-US" sz="1600" dirty="0" err="1"/>
              <a:t>tdm.df</a:t>
            </a:r>
            <a:r>
              <a:rPr lang="en-US" sz="1600" dirty="0"/>
              <a:t>[which(</a:t>
            </a:r>
            <a:r>
              <a:rPr lang="en-US" sz="1600" dirty="0" err="1"/>
              <a:t>tdm.df$freq</a:t>
            </a:r>
            <a:r>
              <a:rPr lang="en-US" sz="1600" dirty="0" smtClean="0"/>
              <a:t>&gt;=105),]</a:t>
            </a:r>
            <a:endParaRPr lang="en-US" sz="1600" dirty="0"/>
          </a:p>
          <a:p>
            <a:r>
              <a:rPr lang="en-US" sz="1600" dirty="0" err="1"/>
              <a:t>top.words$word</a:t>
            </a:r>
            <a:r>
              <a:rPr lang="en-US" sz="1600" dirty="0"/>
              <a:t>&lt;-factor(</a:t>
            </a:r>
            <a:r>
              <a:rPr lang="en-US" sz="1600" dirty="0" err="1"/>
              <a:t>top.words$word</a:t>
            </a:r>
            <a:r>
              <a:rPr lang="en-US" sz="1600" dirty="0"/>
              <a:t>, levels=unique(</a:t>
            </a:r>
            <a:r>
              <a:rPr lang="en-US" sz="1600" dirty="0" err="1"/>
              <a:t>as.character</a:t>
            </a:r>
            <a:r>
              <a:rPr lang="en-US" sz="1600" dirty="0"/>
              <a:t>(</a:t>
            </a:r>
            <a:r>
              <a:rPr lang="en-US" sz="1600" dirty="0" err="1"/>
              <a:t>top.words$word</a:t>
            </a:r>
            <a:r>
              <a:rPr lang="en-US" sz="1600" dirty="0"/>
              <a:t>)))</a:t>
            </a:r>
          </a:p>
          <a:p>
            <a:r>
              <a:rPr lang="en-US" sz="1600" dirty="0" err="1"/>
              <a:t>ggplot</a:t>
            </a:r>
            <a:r>
              <a:rPr lang="en-US" sz="1600" dirty="0"/>
              <a:t>(</a:t>
            </a:r>
            <a:r>
              <a:rPr lang="en-US" sz="1600" dirty="0" err="1"/>
              <a:t>top.words</a:t>
            </a:r>
            <a:r>
              <a:rPr lang="en-US" sz="1600" dirty="0"/>
              <a:t>, </a:t>
            </a:r>
            <a:r>
              <a:rPr lang="en-US" sz="1600" dirty="0" err="1"/>
              <a:t>aes</a:t>
            </a:r>
            <a:r>
              <a:rPr lang="en-US" sz="1600" dirty="0"/>
              <a:t>(x=word, y=</a:t>
            </a:r>
            <a:r>
              <a:rPr lang="en-US" sz="1600" dirty="0" err="1"/>
              <a:t>freq</a:t>
            </a:r>
            <a:r>
              <a:rPr lang="en-US" sz="1600" dirty="0"/>
              <a:t>))+</a:t>
            </a:r>
            <a:r>
              <a:rPr lang="en-US" sz="1600" dirty="0" err="1"/>
              <a:t>geom_bar</a:t>
            </a:r>
            <a:r>
              <a:rPr lang="en-US" sz="1600" dirty="0"/>
              <a:t>(stat="identity", fill='</a:t>
            </a:r>
            <a:r>
              <a:rPr lang="en-US" sz="1600" dirty="0" err="1"/>
              <a:t>darkred</a:t>
            </a:r>
            <a:r>
              <a:rPr lang="en-US" sz="1600" dirty="0"/>
              <a:t>') +</a:t>
            </a:r>
            <a:r>
              <a:rPr lang="en-US" sz="1600" dirty="0" err="1"/>
              <a:t>coord_flip</a:t>
            </a:r>
            <a:r>
              <a:rPr lang="en-US" sz="1600" dirty="0"/>
              <a:t>()+</a:t>
            </a:r>
            <a:r>
              <a:rPr lang="en-US" sz="1600" dirty="0" err="1"/>
              <a:t>theme_gdocs</a:t>
            </a:r>
            <a:r>
              <a:rPr lang="en-US" sz="1600" dirty="0"/>
              <a:t>()+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geom_text</a:t>
            </a:r>
            <a:r>
              <a:rPr lang="en-US" sz="1600" dirty="0"/>
              <a:t>(</a:t>
            </a:r>
            <a:r>
              <a:rPr lang="en-US" sz="1600" dirty="0" err="1"/>
              <a:t>aes</a:t>
            </a:r>
            <a:r>
              <a:rPr lang="en-US" sz="1600" dirty="0"/>
              <a:t>(label=</a:t>
            </a:r>
            <a:r>
              <a:rPr lang="en-US" sz="1600" dirty="0" err="1"/>
              <a:t>freq</a:t>
            </a:r>
            <a:r>
              <a:rPr lang="en-US" sz="1600" dirty="0"/>
              <a:t>), </a:t>
            </a:r>
            <a:r>
              <a:rPr lang="en-US" sz="1600" dirty="0" err="1"/>
              <a:t>colour</a:t>
            </a:r>
            <a:r>
              <a:rPr lang="en-US" sz="1600" dirty="0"/>
              <a:t>="white",</a:t>
            </a:r>
            <a:r>
              <a:rPr lang="en-US" sz="1600" dirty="0" err="1"/>
              <a:t>hjust</a:t>
            </a:r>
            <a:r>
              <a:rPr lang="en-US" sz="1600" dirty="0"/>
              <a:t>=1.25, size=5.0)</a:t>
            </a:r>
            <a:endParaRPr lang="en-US" sz="1600" dirty="0" smtClean="0"/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614939"/>
            <a:ext cx="1508760" cy="1142999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venir Light"/>
                <a:cs typeface="Avenir Light"/>
              </a:rPr>
              <a:t>Freq</a:t>
            </a:r>
            <a:r>
              <a:rPr lang="en-US" sz="1600" dirty="0">
                <a:latin typeface="Avenir Light"/>
                <a:cs typeface="Avenir Light"/>
              </a:rPr>
              <a:t> Counts, </a:t>
            </a:r>
            <a:r>
              <a:rPr lang="en-US" sz="1600" dirty="0" err="1">
                <a:latin typeface="Avenir Light"/>
                <a:cs typeface="Avenir Light"/>
              </a:rPr>
              <a:t>D</a:t>
            </a:r>
            <a:r>
              <a:rPr lang="en-US" sz="1600" dirty="0" err="1" smtClean="0">
                <a:latin typeface="Avenir Light"/>
                <a:cs typeface="Avenir Light"/>
              </a:rPr>
              <a:t>endrograms</a:t>
            </a:r>
            <a:endParaRPr lang="en-US" sz="1600" dirty="0">
              <a:latin typeface="Avenir Light"/>
              <a:cs typeface="Avenir Light"/>
            </a:endParaRPr>
          </a:p>
          <a:p>
            <a:pPr algn="ctr"/>
            <a:r>
              <a:rPr lang="en-US" sz="1600" dirty="0" err="1">
                <a:latin typeface="Avenir Light"/>
                <a:cs typeface="Avenir Light"/>
              </a:rPr>
              <a:t>Wordclouds</a:t>
            </a:r>
            <a:endParaRPr lang="en-US" sz="1050" dirty="0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57267" y="228884"/>
            <a:ext cx="193754" cy="193754"/>
          </a:xfrm>
          <a:prstGeom prst="ellipse">
            <a:avLst/>
          </a:prstGeom>
          <a:solidFill>
            <a:srgbClr val="F09511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4_dendrogram.R script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54145" y="5385049"/>
            <a:ext cx="6696986" cy="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35" idx="4"/>
          </p:cNvCxnSpPr>
          <p:nvPr/>
        </p:nvCxnSpPr>
        <p:spPr>
          <a:xfrm flipH="1" flipV="1">
            <a:off x="154144" y="422638"/>
            <a:ext cx="1" cy="4962411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9" idx="0"/>
          </p:cNvCxnSpPr>
          <p:nvPr/>
        </p:nvCxnSpPr>
        <p:spPr>
          <a:xfrm>
            <a:off x="6851131" y="5385049"/>
            <a:ext cx="3604" cy="22989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3471858" y="825932"/>
            <a:ext cx="669291" cy="244220"/>
          </a:xfrm>
          <a:prstGeom prst="ellipse">
            <a:avLst/>
          </a:prstGeom>
          <a:noFill/>
          <a:ln w="28575" cmpd="sng">
            <a:solidFill>
              <a:srgbClr val="BA2D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115174" y="228884"/>
            <a:ext cx="1516167" cy="6463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Avenir Light"/>
                <a:cs typeface="Avenir Light"/>
              </a:rPr>
              <a:t>ggplot2</a:t>
            </a:r>
          </a:p>
          <a:p>
            <a:pPr algn="ctr"/>
            <a:r>
              <a:rPr lang="en-US" dirty="0" err="1">
                <a:solidFill>
                  <a:srgbClr val="FFFFFF"/>
                </a:solidFill>
                <a:latin typeface="Avenir Light"/>
                <a:cs typeface="Avenir Light"/>
              </a:rPr>
              <a:t>ggthemes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09" y="2119052"/>
            <a:ext cx="5600000" cy="35428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94454" y="3131574"/>
            <a:ext cx="3808351" cy="646331"/>
          </a:xfrm>
          <a:prstGeom prst="rect">
            <a:avLst/>
          </a:prstGeom>
          <a:solidFill>
            <a:srgbClr val="F0951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“zombie” is an unexpected, highly frequent term.  Let’s explore it.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66733" y="3857459"/>
            <a:ext cx="669291" cy="244220"/>
          </a:xfrm>
          <a:prstGeom prst="ellipse">
            <a:avLst/>
          </a:prstGeom>
          <a:noFill/>
          <a:ln w="28575" cmpd="sng">
            <a:solidFill>
              <a:srgbClr val="BA2D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0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5" y="435087"/>
            <a:ext cx="6771566" cy="5019047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614939"/>
            <a:ext cx="1508760" cy="1142999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venir Light"/>
                <a:cs typeface="Avenir Light"/>
              </a:rPr>
              <a:t>Freq</a:t>
            </a:r>
            <a:r>
              <a:rPr lang="en-US" sz="1600" dirty="0">
                <a:latin typeface="Avenir Light"/>
                <a:cs typeface="Avenir Light"/>
              </a:rPr>
              <a:t> Counts, </a:t>
            </a:r>
            <a:r>
              <a:rPr lang="en-US" sz="1600" dirty="0" err="1">
                <a:latin typeface="Avenir Light"/>
                <a:cs typeface="Avenir Light"/>
              </a:rPr>
              <a:t>D</a:t>
            </a:r>
            <a:r>
              <a:rPr lang="en-US" sz="1600" dirty="0" err="1" smtClean="0">
                <a:latin typeface="Avenir Light"/>
                <a:cs typeface="Avenir Light"/>
              </a:rPr>
              <a:t>endrograms</a:t>
            </a:r>
            <a:endParaRPr lang="en-US" sz="1600" dirty="0">
              <a:latin typeface="Avenir Light"/>
              <a:cs typeface="Avenir Light"/>
            </a:endParaRPr>
          </a:p>
          <a:p>
            <a:pPr algn="ctr"/>
            <a:r>
              <a:rPr lang="en-US" sz="1600" dirty="0" err="1">
                <a:latin typeface="Avenir Light"/>
                <a:cs typeface="Avenir Light"/>
              </a:rPr>
              <a:t>Wordclouds</a:t>
            </a:r>
            <a:endParaRPr lang="en-US" sz="1050" dirty="0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57267" y="228884"/>
            <a:ext cx="193754" cy="193754"/>
          </a:xfrm>
          <a:prstGeom prst="ellipse">
            <a:avLst/>
          </a:prstGeom>
          <a:solidFill>
            <a:srgbClr val="F09511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4_dendrogram.R script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54145" y="5385049"/>
            <a:ext cx="6696986" cy="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35" idx="4"/>
          </p:cNvCxnSpPr>
          <p:nvPr/>
        </p:nvCxnSpPr>
        <p:spPr>
          <a:xfrm flipH="1" flipV="1">
            <a:off x="154144" y="422638"/>
            <a:ext cx="1" cy="4962411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9" idx="0"/>
          </p:cNvCxnSpPr>
          <p:nvPr/>
        </p:nvCxnSpPr>
        <p:spPr>
          <a:xfrm>
            <a:off x="6851131" y="5385049"/>
            <a:ext cx="3604" cy="22989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94454" y="1223860"/>
            <a:ext cx="3808351" cy="646331"/>
          </a:xfrm>
          <a:prstGeom prst="rect">
            <a:avLst/>
          </a:prstGeom>
          <a:solidFill>
            <a:srgbClr val="F0951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“zombie” is an unexpected, highly frequent term.  Let’s explore it.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372119" y="2115943"/>
            <a:ext cx="911529" cy="244220"/>
          </a:xfrm>
          <a:prstGeom prst="ellipse">
            <a:avLst/>
          </a:prstGeom>
          <a:noFill/>
          <a:ln w="28575" cmpd="sng">
            <a:solidFill>
              <a:srgbClr val="BA2D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386638" y="4673610"/>
            <a:ext cx="151616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  <a:latin typeface="Avenir Light"/>
                <a:cs typeface="Avenir Light"/>
              </a:rPr>
              <a:t>q</a:t>
            </a:r>
            <a:r>
              <a:rPr lang="en-US" dirty="0" err="1" smtClean="0">
                <a:solidFill>
                  <a:srgbClr val="FFFFFF"/>
                </a:solidFill>
                <a:latin typeface="Avenir Light"/>
                <a:cs typeface="Avenir Light"/>
              </a:rPr>
              <a:t>dap</a:t>
            </a:r>
            <a:endParaRPr lang="en-US" dirty="0" smtClean="0">
              <a:solidFill>
                <a:srgbClr val="FFFFFF"/>
              </a:solidFill>
              <a:latin typeface="Avenir Light"/>
              <a:cs typeface="Avenir Light"/>
            </a:endParaRPr>
          </a:p>
          <a:p>
            <a:pPr algn="ctr"/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base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02217" y="3014725"/>
            <a:ext cx="4700588" cy="5143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en-US" dirty="0"/>
              <a:t>plot(</a:t>
            </a:r>
            <a:r>
              <a:rPr lang="en-US" dirty="0" err="1"/>
              <a:t>freq_terms</a:t>
            </a:r>
            <a:r>
              <a:rPr lang="en-US" dirty="0"/>
              <a:t>(</a:t>
            </a:r>
            <a:r>
              <a:rPr lang="en-US" dirty="0" err="1"/>
              <a:t>text$text</a:t>
            </a:r>
            <a:r>
              <a:rPr lang="en-US" dirty="0"/>
              <a:t>, top=35, </a:t>
            </a:r>
            <a:r>
              <a:rPr lang="en-US" dirty="0" err="1"/>
              <a:t>at.least</a:t>
            </a:r>
            <a:r>
              <a:rPr lang="en-US" dirty="0"/>
              <a:t>=2))</a:t>
            </a:r>
          </a:p>
        </p:txBody>
      </p:sp>
    </p:spTree>
    <p:extLst>
      <p:ext uri="{BB962C8B-B14F-4D97-AF65-F5344CB8AC3E}">
        <p14:creationId xmlns:p14="http://schemas.microsoft.com/office/powerpoint/2010/main" val="328805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614939"/>
            <a:ext cx="1508760" cy="1142999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venir Light"/>
                <a:cs typeface="Avenir Light"/>
              </a:rPr>
              <a:t>Freq</a:t>
            </a:r>
            <a:r>
              <a:rPr lang="en-US" sz="1600" dirty="0">
                <a:latin typeface="Avenir Light"/>
                <a:cs typeface="Avenir Light"/>
              </a:rPr>
              <a:t> Counts, </a:t>
            </a:r>
            <a:r>
              <a:rPr lang="en-US" sz="1600" dirty="0" err="1">
                <a:latin typeface="Avenir Light"/>
                <a:cs typeface="Avenir Light"/>
              </a:rPr>
              <a:t>D</a:t>
            </a:r>
            <a:r>
              <a:rPr lang="en-US" sz="1600" dirty="0" err="1" smtClean="0">
                <a:latin typeface="Avenir Light"/>
                <a:cs typeface="Avenir Light"/>
              </a:rPr>
              <a:t>endrograms</a:t>
            </a:r>
            <a:endParaRPr lang="en-US" sz="1600" dirty="0">
              <a:latin typeface="Avenir Light"/>
              <a:cs typeface="Avenir Light"/>
            </a:endParaRPr>
          </a:p>
          <a:p>
            <a:pPr algn="ctr"/>
            <a:r>
              <a:rPr lang="en-US" sz="1600" dirty="0" err="1">
                <a:latin typeface="Avenir Light"/>
                <a:cs typeface="Avenir Light"/>
              </a:rPr>
              <a:t>Wordclouds</a:t>
            </a:r>
            <a:endParaRPr lang="en-US" sz="1050" dirty="0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57267" y="228884"/>
            <a:ext cx="193754" cy="193754"/>
          </a:xfrm>
          <a:prstGeom prst="ellipse">
            <a:avLst/>
          </a:prstGeom>
          <a:solidFill>
            <a:srgbClr val="F09511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4_dendrogram.R script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4734" y="714092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Setup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54145" y="5385049"/>
            <a:ext cx="6696986" cy="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35" idx="4"/>
          </p:cNvCxnSpPr>
          <p:nvPr/>
        </p:nvCxnSpPr>
        <p:spPr>
          <a:xfrm flipH="1" flipV="1">
            <a:off x="154144" y="422638"/>
            <a:ext cx="1" cy="4962411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9" idx="0"/>
          </p:cNvCxnSpPr>
          <p:nvPr/>
        </p:nvCxnSpPr>
        <p:spPr>
          <a:xfrm>
            <a:off x="6851131" y="5385049"/>
            <a:ext cx="3604" cy="22989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35622" y="742906"/>
            <a:ext cx="6146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Next let’s explore word associations, similar to correlation</a:t>
            </a:r>
            <a:endParaRPr lang="en-US" u="sng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9017" y="4609021"/>
            <a:ext cx="8748660" cy="646331"/>
          </a:xfrm>
          <a:prstGeom prst="rect">
            <a:avLst/>
          </a:prstGeom>
          <a:solidFill>
            <a:srgbClr val="96BA51"/>
          </a:solidFill>
        </p:spPr>
        <p:txBody>
          <a:bodyPr wrap="square" rtlCol="0">
            <a:spAutoFit/>
          </a:bodyPr>
          <a:lstStyle/>
          <a:p>
            <a:pPr marL="109538" indent="-109538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  <a:latin typeface="Avenir Light"/>
                <a:cs typeface="Avenir Light"/>
              </a:rPr>
              <a:t>Adjust 0.30  to get the terms that are associated .30 or more with the ‘zombie’ term.</a:t>
            </a:r>
          </a:p>
          <a:p>
            <a:pPr marL="109538" indent="-109538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  <a:latin typeface="Avenir Light"/>
                <a:cs typeface="Avenir Light"/>
              </a:rPr>
              <a:t>Treating the terms as factors lets ggplot2 sort them for a cleaner look.</a:t>
            </a:r>
            <a:endParaRPr lang="en-US" dirty="0">
              <a:solidFill>
                <a:schemeClr val="bg1"/>
              </a:solidFill>
              <a:latin typeface="Avenir Light"/>
              <a:cs typeface="Avenir Light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614614" y="1135209"/>
            <a:ext cx="2318890" cy="350690"/>
          </a:xfrm>
          <a:prstGeom prst="ellipse">
            <a:avLst/>
          </a:prstGeom>
          <a:noFill/>
          <a:ln w="28575" cmpd="sng">
            <a:solidFill>
              <a:srgbClr val="BA2D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35622" y="1102102"/>
            <a:ext cx="652237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associations&lt;-</a:t>
            </a:r>
            <a:r>
              <a:rPr lang="en-US" dirty="0" err="1"/>
              <a:t>findAssocs</a:t>
            </a:r>
            <a:r>
              <a:rPr lang="en-US" dirty="0"/>
              <a:t>(</a:t>
            </a:r>
            <a:r>
              <a:rPr lang="en-US" dirty="0" err="1"/>
              <a:t>tdm</a:t>
            </a:r>
            <a:r>
              <a:rPr lang="en-US" dirty="0"/>
              <a:t>, 'zombie', 0.30)</a:t>
            </a:r>
          </a:p>
          <a:p>
            <a:r>
              <a:rPr lang="en-US" dirty="0" err="1"/>
              <a:t>a.df</a:t>
            </a:r>
            <a:r>
              <a:rPr lang="en-US" dirty="0"/>
              <a:t>&lt;-</a:t>
            </a:r>
            <a:r>
              <a:rPr lang="en-US" dirty="0" err="1"/>
              <a:t>do.call</a:t>
            </a:r>
            <a:r>
              <a:rPr lang="en-US" dirty="0"/>
              <a:t>(</a:t>
            </a:r>
            <a:r>
              <a:rPr lang="en-US" dirty="0" err="1"/>
              <a:t>cbind,associations</a:t>
            </a:r>
            <a:r>
              <a:rPr lang="en-US" dirty="0"/>
              <a:t>)</a:t>
            </a:r>
          </a:p>
          <a:p>
            <a:r>
              <a:rPr lang="en-US" dirty="0" err="1"/>
              <a:t>a.df</a:t>
            </a:r>
            <a:r>
              <a:rPr lang="en-US" dirty="0"/>
              <a:t>&lt;-</a:t>
            </a:r>
            <a:r>
              <a:rPr lang="en-US" dirty="0" err="1"/>
              <a:t>data.frame</a:t>
            </a:r>
            <a:r>
              <a:rPr lang="en-US" dirty="0"/>
              <a:t>(terms=</a:t>
            </a:r>
            <a:r>
              <a:rPr lang="en-US" dirty="0" err="1"/>
              <a:t>row.names</a:t>
            </a:r>
            <a:r>
              <a:rPr lang="en-US" dirty="0"/>
              <a:t>(</a:t>
            </a:r>
            <a:r>
              <a:rPr lang="en-US" dirty="0" err="1"/>
              <a:t>a.df</a:t>
            </a:r>
            <a:r>
              <a:rPr lang="en-US" dirty="0"/>
              <a:t>),</a:t>
            </a:r>
            <a:r>
              <a:rPr lang="en-US" dirty="0" err="1"/>
              <a:t>a.df</a:t>
            </a:r>
            <a:r>
              <a:rPr lang="en-US" dirty="0"/>
              <a:t>, </a:t>
            </a:r>
            <a:r>
              <a:rPr lang="en-US" dirty="0" err="1"/>
              <a:t>row.names</a:t>
            </a:r>
            <a:r>
              <a:rPr lang="en-US" dirty="0"/>
              <a:t>=NULL)</a:t>
            </a:r>
          </a:p>
          <a:p>
            <a:r>
              <a:rPr lang="en-US" dirty="0" err="1"/>
              <a:t>a.df$terms</a:t>
            </a:r>
            <a:r>
              <a:rPr lang="en-US" dirty="0"/>
              <a:t>&lt;-</a:t>
            </a:r>
            <a:r>
              <a:rPr lang="en-US" dirty="0" smtClean="0"/>
              <a:t>factor(</a:t>
            </a:r>
            <a:r>
              <a:rPr lang="en-US" dirty="0" err="1" smtClean="0"/>
              <a:t>a.df$terms</a:t>
            </a:r>
            <a:r>
              <a:rPr lang="en-US" dirty="0"/>
              <a:t>, levels=</a:t>
            </a:r>
            <a:r>
              <a:rPr lang="en-US" dirty="0" err="1"/>
              <a:t>a.df$terms</a:t>
            </a:r>
            <a:r>
              <a:rPr lang="en-US" dirty="0"/>
              <a:t>)</a:t>
            </a:r>
          </a:p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a.df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(y=terms)) + </a:t>
            </a:r>
            <a:r>
              <a:rPr lang="en-US" dirty="0" err="1"/>
              <a:t>geom_point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(x=zombie), data=</a:t>
            </a:r>
            <a:r>
              <a:rPr lang="en-US" dirty="0" err="1"/>
              <a:t>a.df</a:t>
            </a:r>
            <a:r>
              <a:rPr lang="en-US" dirty="0"/>
              <a:t>)+</a:t>
            </a:r>
          </a:p>
          <a:p>
            <a:r>
              <a:rPr lang="en-US" dirty="0"/>
              <a:t>  </a:t>
            </a:r>
            <a:r>
              <a:rPr lang="en-US" dirty="0" err="1"/>
              <a:t>theme_gdocs</a:t>
            </a:r>
            <a:r>
              <a:rPr lang="en-US" dirty="0"/>
              <a:t>()+</a:t>
            </a:r>
            <a:r>
              <a:rPr lang="en-US" dirty="0" err="1"/>
              <a:t>geom_text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zombie,label</a:t>
            </a:r>
            <a:r>
              <a:rPr lang="en-US" dirty="0"/>
              <a:t>=zombie), </a:t>
            </a:r>
            <a:r>
              <a:rPr lang="en-US" dirty="0" err="1"/>
              <a:t>colour</a:t>
            </a:r>
            <a:r>
              <a:rPr lang="en-US" dirty="0"/>
              <a:t>="red",</a:t>
            </a:r>
            <a:r>
              <a:rPr lang="en-US" dirty="0" err="1"/>
              <a:t>hjust</a:t>
            </a:r>
            <a:r>
              <a:rPr lang="en-US" dirty="0"/>
              <a:t>=-.25)</a:t>
            </a:r>
          </a:p>
        </p:txBody>
      </p:sp>
    </p:spTree>
    <p:extLst>
      <p:ext uri="{BB962C8B-B14F-4D97-AF65-F5344CB8AC3E}">
        <p14:creationId xmlns:p14="http://schemas.microsoft.com/office/powerpoint/2010/main" val="333914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5-28 at 6.45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3" y="470445"/>
            <a:ext cx="6841672" cy="506395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614939"/>
            <a:ext cx="1508760" cy="1142999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venir Light"/>
                <a:cs typeface="Avenir Light"/>
              </a:rPr>
              <a:t>Freq</a:t>
            </a:r>
            <a:r>
              <a:rPr lang="en-US" sz="1600" dirty="0">
                <a:latin typeface="Avenir Light"/>
                <a:cs typeface="Avenir Light"/>
              </a:rPr>
              <a:t> Counts, </a:t>
            </a:r>
            <a:r>
              <a:rPr lang="en-US" sz="1600" dirty="0" err="1">
                <a:latin typeface="Avenir Light"/>
                <a:cs typeface="Avenir Light"/>
              </a:rPr>
              <a:t>D</a:t>
            </a:r>
            <a:r>
              <a:rPr lang="en-US" sz="1600" dirty="0" err="1" smtClean="0">
                <a:latin typeface="Avenir Light"/>
                <a:cs typeface="Avenir Light"/>
              </a:rPr>
              <a:t>endrograms</a:t>
            </a:r>
            <a:endParaRPr lang="en-US" sz="1600" dirty="0">
              <a:latin typeface="Avenir Light"/>
              <a:cs typeface="Avenir Light"/>
            </a:endParaRPr>
          </a:p>
          <a:p>
            <a:pPr algn="ctr"/>
            <a:r>
              <a:rPr lang="en-US" sz="1600" dirty="0" err="1">
                <a:latin typeface="Avenir Light"/>
                <a:cs typeface="Avenir Light"/>
              </a:rPr>
              <a:t>Wordclouds</a:t>
            </a:r>
            <a:endParaRPr lang="en-US" sz="1050" dirty="0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57267" y="228884"/>
            <a:ext cx="193754" cy="193754"/>
          </a:xfrm>
          <a:prstGeom prst="ellipse">
            <a:avLst/>
          </a:prstGeom>
          <a:solidFill>
            <a:srgbClr val="F09511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4_dendrogram.R script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4734" y="714092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Setup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54145" y="5385049"/>
            <a:ext cx="6696986" cy="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35" idx="4"/>
          </p:cNvCxnSpPr>
          <p:nvPr/>
        </p:nvCxnSpPr>
        <p:spPr>
          <a:xfrm flipH="1" flipV="1">
            <a:off x="154144" y="422638"/>
            <a:ext cx="1" cy="4962411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9" idx="0"/>
          </p:cNvCxnSpPr>
          <p:nvPr/>
        </p:nvCxnSpPr>
        <p:spPr>
          <a:xfrm>
            <a:off x="6851131" y="5385049"/>
            <a:ext cx="3604" cy="22989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251020" y="5004353"/>
            <a:ext cx="6708579" cy="390856"/>
          </a:xfrm>
          <a:prstGeom prst="ellipse">
            <a:avLst/>
          </a:prstGeom>
          <a:noFill/>
          <a:ln w="28575" cmpd="sng">
            <a:solidFill>
              <a:srgbClr val="BA2D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94454" y="470445"/>
            <a:ext cx="3808351" cy="646331"/>
          </a:xfrm>
          <a:prstGeom prst="rect">
            <a:avLst/>
          </a:prstGeom>
          <a:solidFill>
            <a:srgbClr val="F0951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“geek” has the highest word association with “zombie”.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33540" y="1116776"/>
            <a:ext cx="35692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venir Light"/>
                <a:cs typeface="Avenir Light"/>
              </a:rPr>
              <a:t>Alcohol geek. Avid </a:t>
            </a:r>
            <a:r>
              <a:rPr lang="en-US" sz="1400" dirty="0" err="1">
                <a:latin typeface="Avenir Light"/>
                <a:cs typeface="Avenir Light"/>
              </a:rPr>
              <a:t>tv</a:t>
            </a:r>
            <a:r>
              <a:rPr lang="en-US" sz="1400" dirty="0">
                <a:latin typeface="Avenir Light"/>
                <a:cs typeface="Avenir Light"/>
              </a:rPr>
              <a:t> buff. Friendly beer aficionado. Coffee guru. Zombie junkie.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851" y="1227657"/>
            <a:ext cx="404901" cy="3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3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614939"/>
            <a:ext cx="1508760" cy="1142999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venir Light"/>
                <a:cs typeface="Avenir Light"/>
              </a:rPr>
              <a:t>Freq</a:t>
            </a:r>
            <a:r>
              <a:rPr lang="en-US" sz="1600" dirty="0">
                <a:latin typeface="Avenir Light"/>
                <a:cs typeface="Avenir Light"/>
              </a:rPr>
              <a:t> Counts, </a:t>
            </a:r>
            <a:r>
              <a:rPr lang="en-US" sz="1600" dirty="0" err="1">
                <a:latin typeface="Avenir Light"/>
                <a:cs typeface="Avenir Light"/>
              </a:rPr>
              <a:t>D</a:t>
            </a:r>
            <a:r>
              <a:rPr lang="en-US" sz="1600" dirty="0" err="1" smtClean="0">
                <a:latin typeface="Avenir Light"/>
                <a:cs typeface="Avenir Light"/>
              </a:rPr>
              <a:t>endrograms</a:t>
            </a:r>
            <a:endParaRPr lang="en-US" sz="1600" dirty="0">
              <a:latin typeface="Avenir Light"/>
              <a:cs typeface="Avenir Light"/>
            </a:endParaRPr>
          </a:p>
          <a:p>
            <a:pPr algn="ctr"/>
            <a:r>
              <a:rPr lang="en-US" sz="1600" dirty="0" err="1">
                <a:latin typeface="Avenir Light"/>
                <a:cs typeface="Avenir Light"/>
              </a:rPr>
              <a:t>Wordclouds</a:t>
            </a:r>
            <a:endParaRPr lang="en-US" sz="1050" dirty="0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57267" y="228884"/>
            <a:ext cx="193754" cy="193754"/>
          </a:xfrm>
          <a:prstGeom prst="ellipse">
            <a:avLst/>
          </a:prstGeom>
          <a:solidFill>
            <a:srgbClr val="F09511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Extracting Meaning using </a:t>
            </a:r>
            <a:r>
              <a:rPr lang="en-US" sz="2000" b="1" dirty="0" err="1" smtClean="0">
                <a:solidFill>
                  <a:srgbClr val="13705B"/>
                </a:solidFill>
                <a:latin typeface="Avenir Heavy"/>
                <a:cs typeface="Avenir Heavy"/>
              </a:rPr>
              <a:t>dendrograms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4734" y="714092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Setup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54145" y="5385049"/>
            <a:ext cx="6696986" cy="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35" idx="4"/>
          </p:cNvCxnSpPr>
          <p:nvPr/>
        </p:nvCxnSpPr>
        <p:spPr>
          <a:xfrm flipH="1" flipV="1">
            <a:off x="154144" y="422638"/>
            <a:ext cx="1" cy="4962411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9" idx="0"/>
          </p:cNvCxnSpPr>
          <p:nvPr/>
        </p:nvCxnSpPr>
        <p:spPr>
          <a:xfrm>
            <a:off x="6851131" y="5385049"/>
            <a:ext cx="3604" cy="22989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14175" y="686693"/>
            <a:ext cx="85985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Avenir Heavy"/>
                <a:cs typeface="Avenir Heavy"/>
              </a:rPr>
              <a:t>Dendrograms</a:t>
            </a:r>
            <a:r>
              <a:rPr lang="en-US" dirty="0" smtClean="0">
                <a:latin typeface="Avenir Heavy"/>
                <a:cs typeface="Avenir Heavy"/>
              </a:rPr>
              <a:t> visualize hierarchical clusters based on frequencies.  </a:t>
            </a:r>
          </a:p>
          <a:p>
            <a:pPr marL="117475" indent="-117475">
              <a:buFont typeface="Arial"/>
              <a:buChar char="•"/>
            </a:pPr>
            <a:endParaRPr lang="en-US" dirty="0" smtClean="0">
              <a:latin typeface="Avenir Heavy"/>
              <a:cs typeface="Avenir Heavy"/>
            </a:endParaRPr>
          </a:p>
          <a:p>
            <a:pPr marL="117475" indent="-117475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Reduces information much like average is a reduction of many observations’ values</a:t>
            </a:r>
          </a:p>
          <a:p>
            <a:pPr marL="117475" indent="-117475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Word clusters emerge often showing related terms</a:t>
            </a:r>
          </a:p>
          <a:p>
            <a:pPr marL="117475" indent="-117475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Term frequency is used to construct the word cluster.  Put another way, term A and term B have similar frequencies in the matrix so they are considered a cluster.</a:t>
            </a:r>
          </a:p>
          <a:p>
            <a:pPr lvl="1"/>
            <a:endParaRPr lang="en-US" dirty="0">
              <a:latin typeface="Avenir Light"/>
              <a:cs typeface="Avenir Light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00533"/>
              </p:ext>
            </p:extLst>
          </p:nvPr>
        </p:nvGraphicFramePr>
        <p:xfrm>
          <a:off x="644711" y="2913416"/>
          <a:ext cx="3186200" cy="202184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500064"/>
                <a:gridCol w="168613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FFFFFF"/>
                          </a:solidFill>
                          <a:latin typeface="Avenir Light"/>
                          <a:ea typeface="+mn-ea"/>
                          <a:cs typeface="Avenir Light"/>
                        </a:rPr>
                        <a:t>City</a:t>
                      </a:r>
                      <a:endParaRPr lang="en-US" sz="1800" kern="1200" dirty="0">
                        <a:solidFill>
                          <a:srgbClr val="FFFFFF"/>
                        </a:solidFill>
                        <a:latin typeface="Avenir Light"/>
                        <a:ea typeface="+mn-ea"/>
                        <a:cs typeface="Avenir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venir Light"/>
                          <a:cs typeface="Avenir Light"/>
                        </a:rPr>
                        <a:t>Annual Rainfall</a:t>
                      </a:r>
                      <a:endParaRPr lang="en-US" dirty="0">
                        <a:latin typeface="Avenir Light"/>
                        <a:cs typeface="Avenir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  <a:latin typeface="Avenir Light"/>
                          <a:cs typeface="Avenir Light"/>
                        </a:rPr>
                        <a:t>Portland</a:t>
                      </a:r>
                      <a:endParaRPr lang="en-US" dirty="0">
                        <a:solidFill>
                          <a:srgbClr val="FFFFFF"/>
                        </a:solidFill>
                        <a:latin typeface="Avenir Light"/>
                        <a:cs typeface="Avenir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Avenir Light"/>
                          <a:cs typeface="Avenir Light"/>
                        </a:rPr>
                        <a:t>43.5</a:t>
                      </a:r>
                      <a:endParaRPr lang="en-US" dirty="0">
                        <a:solidFill>
                          <a:schemeClr val="bg1"/>
                        </a:solidFill>
                        <a:latin typeface="Avenir Light"/>
                        <a:cs typeface="Avenir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  <a:latin typeface="Avenir Light"/>
                          <a:cs typeface="Avenir Light"/>
                        </a:rPr>
                        <a:t>Boston</a:t>
                      </a:r>
                      <a:endParaRPr lang="en-US" dirty="0">
                        <a:solidFill>
                          <a:srgbClr val="FFFFFF"/>
                        </a:solidFill>
                        <a:latin typeface="Avenir Light"/>
                        <a:cs typeface="Avenir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Avenir Light"/>
                          <a:cs typeface="Avenir Light"/>
                        </a:rPr>
                        <a:t>43.8</a:t>
                      </a:r>
                      <a:endParaRPr lang="en-US" dirty="0">
                        <a:solidFill>
                          <a:schemeClr val="bg1"/>
                        </a:solidFill>
                        <a:latin typeface="Avenir Light"/>
                        <a:cs typeface="Avenir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  <a:latin typeface="Avenir Light"/>
                          <a:cs typeface="Avenir Light"/>
                        </a:rPr>
                        <a:t>New Orleans</a:t>
                      </a:r>
                      <a:endParaRPr lang="en-US" dirty="0">
                        <a:solidFill>
                          <a:srgbClr val="FFFFFF"/>
                        </a:solidFill>
                        <a:latin typeface="Avenir Light"/>
                        <a:cs typeface="Avenir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Avenir Light"/>
                          <a:cs typeface="Avenir Light"/>
                        </a:rPr>
                        <a:t>62.7</a:t>
                      </a:r>
                      <a:endParaRPr lang="en-US" dirty="0">
                        <a:solidFill>
                          <a:schemeClr val="bg1"/>
                        </a:solidFill>
                        <a:latin typeface="Avenir Light"/>
                        <a:cs typeface="Avenir Ligh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Isosceles Triangle 10"/>
          <p:cNvSpPr/>
          <p:nvPr/>
        </p:nvSpPr>
        <p:spPr>
          <a:xfrm rot="5400000">
            <a:off x="4326806" y="3563648"/>
            <a:ext cx="1017394" cy="273654"/>
          </a:xfrm>
          <a:prstGeom prst="triangle">
            <a:avLst/>
          </a:prstGeom>
          <a:solidFill>
            <a:srgbClr val="A6A6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5400000">
            <a:off x="5918018" y="4852106"/>
            <a:ext cx="827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13705B"/>
                </a:solidFill>
                <a:latin typeface="Avenir Light"/>
                <a:cs typeface="Avenir Light"/>
              </a:rPr>
              <a:t>Boston</a:t>
            </a:r>
            <a:endParaRPr lang="en-US" sz="1600" dirty="0">
              <a:solidFill>
                <a:srgbClr val="13705B"/>
              </a:solidFill>
              <a:latin typeface="Avenir Light"/>
              <a:cs typeface="Avenir Light"/>
            </a:endParaRPr>
          </a:p>
        </p:txBody>
      </p:sp>
      <p:sp>
        <p:nvSpPr>
          <p:cNvPr id="23" name="TextBox 22"/>
          <p:cNvSpPr txBox="1"/>
          <p:nvPr/>
        </p:nvSpPr>
        <p:spPr>
          <a:xfrm rot="5400000">
            <a:off x="6823312" y="4924585"/>
            <a:ext cx="956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13705B"/>
                </a:solidFill>
                <a:latin typeface="Avenir Light"/>
                <a:cs typeface="Avenir Light"/>
              </a:rPr>
              <a:t>Portland</a:t>
            </a:r>
            <a:endParaRPr lang="en-US" sz="1600" dirty="0">
              <a:solidFill>
                <a:srgbClr val="13705B"/>
              </a:solidFill>
              <a:latin typeface="Avenir Light"/>
              <a:cs typeface="Avenir Light"/>
            </a:endParaRPr>
          </a:p>
        </p:txBody>
      </p:sp>
      <p:sp>
        <p:nvSpPr>
          <p:cNvPr id="24" name="TextBox 23"/>
          <p:cNvSpPr txBox="1"/>
          <p:nvPr/>
        </p:nvSpPr>
        <p:spPr>
          <a:xfrm rot="5400000">
            <a:off x="7918767" y="4410664"/>
            <a:ext cx="1366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1C2835"/>
                </a:solidFill>
                <a:latin typeface="Avenir Light"/>
                <a:cs typeface="Avenir Light"/>
              </a:rPr>
              <a:t>New Orleans</a:t>
            </a:r>
            <a:endParaRPr lang="en-US" sz="1600" dirty="0">
              <a:solidFill>
                <a:srgbClr val="1C2835"/>
              </a:solidFill>
              <a:latin typeface="Avenir Light"/>
              <a:cs typeface="Avenir Light"/>
            </a:endParaRPr>
          </a:p>
        </p:txBody>
      </p:sp>
      <p:cxnSp>
        <p:nvCxnSpPr>
          <p:cNvPr id="16" name="Straight Connector 15"/>
          <p:cNvCxnSpPr>
            <a:stCxn id="12" idx="1"/>
          </p:cNvCxnSpPr>
          <p:nvPr/>
        </p:nvCxnSpPr>
        <p:spPr>
          <a:xfrm flipV="1">
            <a:off x="6331769" y="3822584"/>
            <a:ext cx="507131" cy="785049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3" idx="1"/>
          </p:cNvCxnSpPr>
          <p:nvPr/>
        </p:nvCxnSpPr>
        <p:spPr>
          <a:xfrm flipH="1" flipV="1">
            <a:off x="6838901" y="3822585"/>
            <a:ext cx="462588" cy="79310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4" idx="1"/>
          </p:cNvCxnSpPr>
          <p:nvPr/>
        </p:nvCxnSpPr>
        <p:spPr>
          <a:xfrm flipH="1" flipV="1">
            <a:off x="7470766" y="2735264"/>
            <a:ext cx="1131467" cy="1161212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6838900" y="2735264"/>
            <a:ext cx="631866" cy="108732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944228" y="2735264"/>
            <a:ext cx="0" cy="1880421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846529" y="2735264"/>
            <a:ext cx="195398" cy="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846529" y="3828454"/>
            <a:ext cx="195398" cy="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953048" y="369177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latin typeface="Avenir Light"/>
                <a:cs typeface="Avenir Light"/>
              </a:rPr>
              <a:t>44</a:t>
            </a:r>
            <a:endParaRPr lang="en-US" sz="1050" dirty="0">
              <a:latin typeface="Avenir Light"/>
              <a:cs typeface="Avenir Ligh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958588" y="2604459"/>
            <a:ext cx="3247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latin typeface="Avenir Light"/>
                <a:cs typeface="Avenir Light"/>
              </a:rPr>
              <a:t>63</a:t>
            </a:r>
            <a:endParaRPr lang="en-US" sz="1050" dirty="0">
              <a:latin typeface="Avenir Light"/>
              <a:cs typeface="Avenir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4712" y="4959928"/>
            <a:ext cx="31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venir Light"/>
                <a:cs typeface="Avenir Light"/>
              </a:rPr>
              <a:t>Boston &amp; Portland are a cluster at height 44.  You lose some of the exact rainfall amount in order to cluster them.</a:t>
            </a:r>
            <a:endParaRPr lang="en-US" sz="1200" dirty="0"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45887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641" y="3152778"/>
            <a:ext cx="3962400" cy="8763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82" y="3138490"/>
            <a:ext cx="4095750" cy="904875"/>
          </a:xfrm>
          <a:prstGeom prst="rect">
            <a:avLst/>
          </a:prstGeom>
        </p:spPr>
      </p:pic>
      <p:pic>
        <p:nvPicPr>
          <p:cNvPr id="4" name="Picture 3" descr="Screen Shot 2015-05-28 at 6.52.3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2" y="1133044"/>
            <a:ext cx="4572000" cy="1431636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614939"/>
            <a:ext cx="1508760" cy="1142999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venir Light"/>
                <a:cs typeface="Avenir Light"/>
              </a:rPr>
              <a:t>Freq</a:t>
            </a:r>
            <a:r>
              <a:rPr lang="en-US" sz="1600" dirty="0">
                <a:latin typeface="Avenir Light"/>
                <a:cs typeface="Avenir Light"/>
              </a:rPr>
              <a:t> Counts, </a:t>
            </a:r>
            <a:r>
              <a:rPr lang="en-US" sz="1600" dirty="0" err="1" smtClean="0">
                <a:latin typeface="Avenir Light"/>
                <a:cs typeface="Avenir Light"/>
              </a:rPr>
              <a:t>Dendrograms</a:t>
            </a:r>
            <a:endParaRPr lang="en-US" sz="1600" dirty="0">
              <a:latin typeface="Avenir Light"/>
              <a:cs typeface="Avenir Light"/>
            </a:endParaRPr>
          </a:p>
          <a:p>
            <a:pPr algn="ctr"/>
            <a:r>
              <a:rPr lang="en-US" sz="1600" dirty="0" err="1">
                <a:latin typeface="Avenir Light"/>
                <a:cs typeface="Avenir Light"/>
              </a:rPr>
              <a:t>Wordclouds</a:t>
            </a:r>
            <a:endParaRPr lang="en-US" sz="1050" dirty="0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57267" y="228884"/>
            <a:ext cx="193754" cy="193754"/>
          </a:xfrm>
          <a:prstGeom prst="ellipse">
            <a:avLst/>
          </a:prstGeom>
          <a:solidFill>
            <a:srgbClr val="F09511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4_dendrogram.R script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4734" y="714092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Setup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54145" y="5385049"/>
            <a:ext cx="6696986" cy="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154144" y="422638"/>
            <a:ext cx="1" cy="4962411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9" idx="0"/>
          </p:cNvCxnSpPr>
          <p:nvPr/>
        </p:nvCxnSpPr>
        <p:spPr>
          <a:xfrm>
            <a:off x="6851131" y="5385049"/>
            <a:ext cx="3604" cy="22989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91442" y="763712"/>
            <a:ext cx="6232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Weird associations!  Maybe a </a:t>
            </a:r>
            <a:r>
              <a:rPr lang="en-US" u="sng" dirty="0" err="1" smtClean="0">
                <a:solidFill>
                  <a:srgbClr val="F09511"/>
                </a:solidFill>
                <a:latin typeface="Avenir Light"/>
                <a:cs typeface="Avenir Light"/>
              </a:rPr>
              <a:t>dendrogram</a:t>
            </a:r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 will help us more</a:t>
            </a:r>
            <a:endParaRPr lang="en-US" u="sng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358963" y="1224478"/>
            <a:ext cx="1142109" cy="244220"/>
          </a:xfrm>
          <a:prstGeom prst="ellipse">
            <a:avLst/>
          </a:prstGeom>
          <a:noFill/>
          <a:ln w="28575" cmpd="sng">
            <a:solidFill>
              <a:srgbClr val="BA2D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14174" y="4331601"/>
            <a:ext cx="295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New Text Mining Concept</a:t>
            </a:r>
            <a:endParaRPr lang="en-US" u="sng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73842" y="4676810"/>
            <a:ext cx="8045792" cy="672263"/>
          </a:xfrm>
          <a:prstGeom prst="rect">
            <a:avLst/>
          </a:prstGeom>
          <a:solidFill>
            <a:srgbClr val="BA2D2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u="sng" dirty="0" smtClean="0">
                <a:latin typeface="Avenir Light"/>
                <a:cs typeface="Avenir Light"/>
              </a:rPr>
              <a:t>Sparse</a:t>
            </a:r>
            <a:r>
              <a:rPr lang="en-US" sz="1400" dirty="0" smtClean="0">
                <a:latin typeface="Avenir Light"/>
                <a:cs typeface="Avenir Light"/>
              </a:rPr>
              <a:t>- Term Document Matrices are often extremely sparse.  This means that any document (column) has mostly zero’s.  Reducing the dimensions of these matrices is possible by specifying a sparse cutoff parameter.   Higher sparse parameter will bring in more terms.</a:t>
            </a:r>
            <a:endParaRPr lang="en-US" sz="1400" dirty="0">
              <a:latin typeface="Avenir Light"/>
              <a:cs typeface="Avenir Light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2136077" y="3248349"/>
            <a:ext cx="920632" cy="232009"/>
          </a:xfrm>
          <a:prstGeom prst="ellipse">
            <a:avLst/>
          </a:prstGeom>
          <a:noFill/>
          <a:ln w="28575" cmpd="sng">
            <a:solidFill>
              <a:srgbClr val="BA2D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6324267" y="3236138"/>
            <a:ext cx="824077" cy="244220"/>
          </a:xfrm>
          <a:prstGeom prst="ellipse">
            <a:avLst/>
          </a:prstGeom>
          <a:noFill/>
          <a:ln w="28575" cmpd="sng">
            <a:solidFill>
              <a:srgbClr val="BA2D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045842" y="1222052"/>
            <a:ext cx="3745018" cy="631077"/>
          </a:xfrm>
          <a:prstGeom prst="rect">
            <a:avLst/>
          </a:prstGeom>
          <a:solidFill>
            <a:srgbClr val="BA2D2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u="sng" dirty="0">
                <a:latin typeface="Avenir Light"/>
                <a:cs typeface="Avenir Light"/>
              </a:rPr>
              <a:t>% of zeros allowed </a:t>
            </a:r>
            <a:endParaRPr lang="en-US" sz="1400" u="sng" dirty="0" smtClean="0">
              <a:latin typeface="Avenir Light"/>
              <a:cs typeface="Avenir Light"/>
            </a:endParaRPr>
          </a:p>
          <a:p>
            <a:r>
              <a:rPr lang="en-US" sz="1400" dirty="0" smtClean="0">
                <a:latin typeface="Avenir Light"/>
                <a:cs typeface="Avenir Light"/>
              </a:rPr>
              <a:t>e.g</a:t>
            </a:r>
            <a:r>
              <a:rPr lang="en-US" sz="1400" dirty="0">
                <a:latin typeface="Avenir Light"/>
                <a:cs typeface="Avenir Light"/>
              </a:rPr>
              <a:t>. higher means more </a:t>
            </a:r>
            <a:r>
              <a:rPr lang="en-US" sz="1400" dirty="0" smtClean="0">
                <a:latin typeface="Avenir Light"/>
                <a:cs typeface="Avenir Light"/>
              </a:rPr>
              <a:t>words in TDM/DTM</a:t>
            </a:r>
            <a:endParaRPr lang="en-US" sz="1400" dirty="0"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421348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1-03 at 5.12.56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b="13702"/>
          <a:stretch/>
        </p:blipFill>
        <p:spPr>
          <a:xfrm>
            <a:off x="587700" y="714092"/>
            <a:ext cx="7955537" cy="4301625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614939"/>
            <a:ext cx="1508760" cy="1142999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venir Light"/>
                <a:cs typeface="Avenir Light"/>
              </a:rPr>
              <a:t>Freq</a:t>
            </a:r>
            <a:r>
              <a:rPr lang="en-US" sz="1600" dirty="0">
                <a:latin typeface="Avenir Light"/>
                <a:cs typeface="Avenir Light"/>
              </a:rPr>
              <a:t> Counts, </a:t>
            </a:r>
            <a:r>
              <a:rPr lang="en-US" sz="1600" dirty="0" err="1" smtClean="0">
                <a:latin typeface="Avenir Light"/>
                <a:cs typeface="Avenir Light"/>
              </a:rPr>
              <a:t>Dendrograms</a:t>
            </a:r>
            <a:endParaRPr lang="en-US" sz="1600" dirty="0">
              <a:latin typeface="Avenir Light"/>
              <a:cs typeface="Avenir Light"/>
            </a:endParaRPr>
          </a:p>
          <a:p>
            <a:pPr algn="ctr"/>
            <a:r>
              <a:rPr lang="en-US" sz="1600" dirty="0" err="1">
                <a:latin typeface="Avenir Light"/>
                <a:cs typeface="Avenir Light"/>
              </a:rPr>
              <a:t>Wordclouds</a:t>
            </a:r>
            <a:endParaRPr lang="en-US" sz="1050" dirty="0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57267" y="228884"/>
            <a:ext cx="193754" cy="193754"/>
          </a:xfrm>
          <a:prstGeom prst="ellipse">
            <a:avLst/>
          </a:prstGeom>
          <a:solidFill>
            <a:srgbClr val="F09511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4_dendrogram.R script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54145" y="5385049"/>
            <a:ext cx="6696986" cy="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154144" y="422638"/>
            <a:ext cx="1" cy="4962411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9" idx="0"/>
          </p:cNvCxnSpPr>
          <p:nvPr/>
        </p:nvCxnSpPr>
        <p:spPr>
          <a:xfrm>
            <a:off x="6851131" y="5385049"/>
            <a:ext cx="3604" cy="22989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29217" y="529426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Base Plot of a </a:t>
            </a:r>
            <a:r>
              <a:rPr lang="en-US" u="sng" dirty="0" err="1">
                <a:solidFill>
                  <a:srgbClr val="F09511"/>
                </a:solidFill>
                <a:latin typeface="Avenir Light"/>
                <a:cs typeface="Avenir Light"/>
              </a:rPr>
              <a:t>D</a:t>
            </a:r>
            <a:r>
              <a:rPr lang="en-US" u="sng" dirty="0" err="1" smtClean="0">
                <a:solidFill>
                  <a:srgbClr val="F09511"/>
                </a:solidFill>
                <a:latin typeface="Avenir Light"/>
                <a:cs typeface="Avenir Light"/>
              </a:rPr>
              <a:t>endrogram</a:t>
            </a:r>
            <a:endParaRPr lang="en-US" u="sng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9580" y="4679494"/>
            <a:ext cx="37316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buFont typeface="Arial"/>
              <a:buChar char="•"/>
            </a:pPr>
            <a:r>
              <a:rPr lang="en-US" sz="1400" dirty="0" smtClean="0">
                <a:latin typeface="Avenir Light"/>
                <a:cs typeface="Avenir Light"/>
              </a:rPr>
              <a:t>Less visually appealing</a:t>
            </a:r>
          </a:p>
          <a:p>
            <a:pPr marL="115888" indent="-115888">
              <a:buFont typeface="Arial"/>
              <a:buChar char="•"/>
            </a:pPr>
            <a:r>
              <a:rPr lang="en-US" sz="1400" dirty="0" smtClean="0">
                <a:latin typeface="Avenir Light"/>
                <a:cs typeface="Avenir Light"/>
              </a:rPr>
              <a:t>Clusters can be hard to read given the different heights</a:t>
            </a:r>
          </a:p>
        </p:txBody>
      </p:sp>
    </p:spTree>
    <p:extLst>
      <p:ext uri="{BB962C8B-B14F-4D97-AF65-F5344CB8AC3E}">
        <p14:creationId xmlns:p14="http://schemas.microsoft.com/office/powerpoint/2010/main" val="364377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614939"/>
            <a:ext cx="1508760" cy="1142999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venir Light"/>
                <a:cs typeface="Avenir Light"/>
              </a:rPr>
              <a:t>Freq</a:t>
            </a:r>
            <a:r>
              <a:rPr lang="en-US" sz="1600" dirty="0">
                <a:latin typeface="Avenir Light"/>
                <a:cs typeface="Avenir Light"/>
              </a:rPr>
              <a:t> Counts, </a:t>
            </a:r>
            <a:r>
              <a:rPr lang="en-US" sz="1600" dirty="0" err="1">
                <a:latin typeface="Avenir Light"/>
                <a:cs typeface="Avenir Light"/>
              </a:rPr>
              <a:t>D</a:t>
            </a:r>
            <a:r>
              <a:rPr lang="en-US" sz="1600" dirty="0" err="1" smtClean="0">
                <a:latin typeface="Avenir Light"/>
                <a:cs typeface="Avenir Light"/>
              </a:rPr>
              <a:t>endrograms</a:t>
            </a:r>
            <a:endParaRPr lang="en-US" sz="1600" dirty="0">
              <a:latin typeface="Avenir Light"/>
              <a:cs typeface="Avenir Light"/>
            </a:endParaRPr>
          </a:p>
          <a:p>
            <a:pPr algn="ctr"/>
            <a:r>
              <a:rPr lang="en-US" sz="1600" dirty="0" err="1">
                <a:latin typeface="Avenir Light"/>
                <a:cs typeface="Avenir Light"/>
              </a:rPr>
              <a:t>Wordclouds</a:t>
            </a:r>
            <a:endParaRPr lang="en-US" sz="1050" dirty="0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57267" y="228884"/>
            <a:ext cx="193754" cy="193754"/>
          </a:xfrm>
          <a:prstGeom prst="ellipse">
            <a:avLst/>
          </a:prstGeom>
          <a:solidFill>
            <a:srgbClr val="F09511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4_dendrogram.R script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54145" y="5385049"/>
            <a:ext cx="6696986" cy="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35" idx="4"/>
          </p:cNvCxnSpPr>
          <p:nvPr/>
        </p:nvCxnSpPr>
        <p:spPr>
          <a:xfrm flipH="1" flipV="1">
            <a:off x="154144" y="422638"/>
            <a:ext cx="1" cy="4962411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9" idx="0"/>
          </p:cNvCxnSpPr>
          <p:nvPr/>
        </p:nvCxnSpPr>
        <p:spPr>
          <a:xfrm>
            <a:off x="6851131" y="5385049"/>
            <a:ext cx="3604" cy="22989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22057" y="1154424"/>
            <a:ext cx="226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buFont typeface="Arial"/>
              <a:buChar char="•"/>
            </a:pPr>
            <a:r>
              <a:rPr lang="en-US" sz="1200" dirty="0" smtClean="0">
                <a:latin typeface="Avenir Light"/>
                <a:cs typeface="Avenir Light"/>
              </a:rPr>
              <a:t>Aesthetically my choice is to have colored clusters and all terms at the bottom.</a:t>
            </a:r>
            <a:endParaRPr lang="en-US" sz="1200" dirty="0">
              <a:latin typeface="Avenir Light"/>
              <a:cs typeface="Avenir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9217" y="500850"/>
            <a:ext cx="3540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 smtClean="0">
                <a:solidFill>
                  <a:srgbClr val="F09511"/>
                </a:solidFill>
                <a:latin typeface="Avenir Light"/>
                <a:cs typeface="Avenir Light"/>
              </a:rPr>
              <a:t>Dendextend</a:t>
            </a:r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 offers more </a:t>
            </a:r>
            <a:r>
              <a:rPr lang="en-US" u="sng" dirty="0" err="1" smtClean="0">
                <a:solidFill>
                  <a:srgbClr val="F09511"/>
                </a:solidFill>
                <a:latin typeface="Avenir Light"/>
                <a:cs typeface="Avenir Light"/>
              </a:rPr>
              <a:t>flexiblity</a:t>
            </a:r>
            <a:endParaRPr lang="en-US" u="sng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3607" t="5941" r="7895"/>
          <a:stretch/>
        </p:blipFill>
        <p:spPr>
          <a:xfrm>
            <a:off x="369776" y="855894"/>
            <a:ext cx="6252281" cy="448629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88005" y="102129"/>
            <a:ext cx="4157663" cy="1015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 err="1"/>
              <a:t>hcd</a:t>
            </a:r>
            <a:r>
              <a:rPr lang="en-US" sz="1200" dirty="0"/>
              <a:t> &lt;- </a:t>
            </a:r>
            <a:r>
              <a:rPr lang="en-US" sz="1200" dirty="0" err="1"/>
              <a:t>as.dendrogram</a:t>
            </a:r>
            <a:r>
              <a:rPr lang="en-US" sz="1200" dirty="0"/>
              <a:t>(</a:t>
            </a:r>
            <a:r>
              <a:rPr lang="en-US" sz="1200" dirty="0" err="1"/>
              <a:t>hc</a:t>
            </a:r>
            <a:r>
              <a:rPr lang="en-US" sz="1200" dirty="0"/>
              <a:t>)</a:t>
            </a:r>
          </a:p>
          <a:p>
            <a:r>
              <a:rPr lang="en-US" sz="1200" dirty="0" err="1"/>
              <a:t>hcd</a:t>
            </a:r>
            <a:r>
              <a:rPr lang="en-US" sz="1200" dirty="0"/>
              <a:t> &lt;- </a:t>
            </a:r>
            <a:r>
              <a:rPr lang="en-US" sz="1200" dirty="0" err="1"/>
              <a:t>branches_attr_by_labels</a:t>
            </a:r>
            <a:r>
              <a:rPr lang="en-US" sz="1200" dirty="0"/>
              <a:t>(</a:t>
            </a:r>
            <a:r>
              <a:rPr lang="en-US" sz="1200" dirty="0" err="1"/>
              <a:t>hcd</a:t>
            </a:r>
            <a:r>
              <a:rPr lang="en-US" sz="1200" dirty="0"/>
              <a:t>, c('</a:t>
            </a:r>
            <a:r>
              <a:rPr lang="en-US" sz="1200" dirty="0" err="1"/>
              <a:t>zombie','fanatic</a:t>
            </a:r>
            <a:r>
              <a:rPr lang="en-US" sz="1200" dirty="0"/>
              <a:t>'), 'red')</a:t>
            </a:r>
          </a:p>
          <a:p>
            <a:r>
              <a:rPr lang="en-US" sz="1200" dirty="0" err="1"/>
              <a:t>hcd</a:t>
            </a:r>
            <a:r>
              <a:rPr lang="en-US" sz="1200" dirty="0"/>
              <a:t> &lt;- </a:t>
            </a:r>
            <a:r>
              <a:rPr lang="en-US" sz="1200" dirty="0" err="1"/>
              <a:t>color_labels</a:t>
            </a:r>
            <a:r>
              <a:rPr lang="en-US" sz="1200" dirty="0"/>
              <a:t>(hcd,2, col = c('grey50','darkred'))</a:t>
            </a:r>
          </a:p>
          <a:p>
            <a:r>
              <a:rPr lang="en-US" sz="1200" dirty="0"/>
              <a:t>plot(</a:t>
            </a:r>
            <a:r>
              <a:rPr lang="en-US" sz="1200" dirty="0" err="1"/>
              <a:t>hcd</a:t>
            </a:r>
            <a:r>
              <a:rPr lang="en-US" sz="1200" dirty="0"/>
              <a:t>, main = "Better </a:t>
            </a:r>
            <a:r>
              <a:rPr lang="en-US" sz="1200" dirty="0" err="1"/>
              <a:t>Dendrogram</a:t>
            </a:r>
            <a:r>
              <a:rPr lang="en-US" sz="1200" dirty="0"/>
              <a:t>", type='triangle',</a:t>
            </a:r>
            <a:r>
              <a:rPr lang="en-US" sz="1200" dirty="0" err="1"/>
              <a:t>yaxt</a:t>
            </a:r>
            <a:r>
              <a:rPr lang="en-US" sz="1200" dirty="0"/>
              <a:t>='n')</a:t>
            </a:r>
          </a:p>
          <a:p>
            <a:r>
              <a:rPr lang="en-US" sz="1200" dirty="0" err="1"/>
              <a:t>rect.dendrogram</a:t>
            </a:r>
            <a:r>
              <a:rPr lang="en-US" sz="1200" dirty="0"/>
              <a:t>(</a:t>
            </a:r>
            <a:r>
              <a:rPr lang="en-US" sz="1200" dirty="0" err="1"/>
              <a:t>hcd</a:t>
            </a:r>
            <a:r>
              <a:rPr lang="en-US" sz="1200" dirty="0"/>
              <a:t>, k = 2, border = "grey50")</a:t>
            </a:r>
          </a:p>
        </p:txBody>
      </p:sp>
    </p:spTree>
    <p:extLst>
      <p:ext uri="{BB962C8B-B14F-4D97-AF65-F5344CB8AC3E}">
        <p14:creationId xmlns:p14="http://schemas.microsoft.com/office/powerpoint/2010/main" val="25416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5_Simple_Wordcloud.R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6608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269794" y="747047"/>
            <a:ext cx="4916593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tokenizer &lt;- function(x) </a:t>
            </a:r>
            <a:r>
              <a:rPr lang="en-US" sz="1200" dirty="0" err="1"/>
              <a:t>NGramTokenizer</a:t>
            </a:r>
            <a:r>
              <a:rPr lang="en-US" sz="1200" dirty="0"/>
              <a:t>(x, </a:t>
            </a:r>
            <a:r>
              <a:rPr lang="en-US" sz="1200" dirty="0" err="1"/>
              <a:t>Weka_control</a:t>
            </a:r>
            <a:r>
              <a:rPr lang="en-US" sz="1200" dirty="0"/>
              <a:t>(min = 2, max = 2))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614939"/>
            <a:ext cx="1508760" cy="1142999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venir Light"/>
                <a:cs typeface="Avenir Light"/>
              </a:rPr>
              <a:t>Freq</a:t>
            </a:r>
            <a:r>
              <a:rPr lang="en-US" sz="1600" dirty="0">
                <a:latin typeface="Avenir Light"/>
                <a:cs typeface="Avenir Light"/>
              </a:rPr>
              <a:t> Counts, </a:t>
            </a:r>
            <a:r>
              <a:rPr lang="en-US" sz="1600" dirty="0" err="1">
                <a:latin typeface="Avenir Light"/>
                <a:cs typeface="Avenir Light"/>
              </a:rPr>
              <a:t>D</a:t>
            </a:r>
            <a:r>
              <a:rPr lang="en-US" sz="1600" dirty="0" err="1" smtClean="0">
                <a:latin typeface="Avenir Light"/>
                <a:cs typeface="Avenir Light"/>
              </a:rPr>
              <a:t>endrograms</a:t>
            </a:r>
            <a:endParaRPr lang="en-US" sz="1600" dirty="0">
              <a:latin typeface="Avenir Light"/>
              <a:cs typeface="Avenir Light"/>
            </a:endParaRPr>
          </a:p>
          <a:p>
            <a:pPr algn="ctr"/>
            <a:r>
              <a:rPr lang="en-US" sz="1600" dirty="0" err="1">
                <a:latin typeface="Avenir Light"/>
                <a:cs typeface="Avenir Light"/>
              </a:rPr>
              <a:t>Wordclouds</a:t>
            </a:r>
            <a:endParaRPr lang="en-US" sz="1050" dirty="0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57267" y="228884"/>
            <a:ext cx="193754" cy="193754"/>
          </a:xfrm>
          <a:prstGeom prst="ellipse">
            <a:avLst/>
          </a:prstGeom>
          <a:solidFill>
            <a:srgbClr val="F09511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5_Simple_Wordcloud.R script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54145" y="5385049"/>
            <a:ext cx="6696986" cy="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35" idx="4"/>
          </p:cNvCxnSpPr>
          <p:nvPr/>
        </p:nvCxnSpPr>
        <p:spPr>
          <a:xfrm flipH="1" flipV="1">
            <a:off x="154144" y="422638"/>
            <a:ext cx="1" cy="4962411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9" idx="0"/>
          </p:cNvCxnSpPr>
          <p:nvPr/>
        </p:nvCxnSpPr>
        <p:spPr>
          <a:xfrm>
            <a:off x="6851131" y="5385049"/>
            <a:ext cx="3604" cy="22989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4174" y="4331601"/>
            <a:ext cx="295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New Text Mining Concept</a:t>
            </a:r>
            <a:endParaRPr lang="en-US" u="sng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3842" y="4676810"/>
            <a:ext cx="8045792" cy="672263"/>
          </a:xfrm>
          <a:prstGeom prst="rect">
            <a:avLst/>
          </a:prstGeom>
          <a:solidFill>
            <a:srgbClr val="BA2D2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u="sng" dirty="0" smtClean="0">
                <a:latin typeface="Avenir Light"/>
                <a:cs typeface="Avenir Light"/>
              </a:rPr>
              <a:t>Tokenization</a:t>
            </a:r>
            <a:r>
              <a:rPr lang="en-US" sz="1400" dirty="0" smtClean="0">
                <a:latin typeface="Avenir Light"/>
                <a:cs typeface="Avenir Light"/>
              </a:rPr>
              <a:t>- So far we have created single word n-grams.  We can create multi word “tokens” like bigrams, or trigrams with this line function.  It is applied when making the term document matrix.  </a:t>
            </a:r>
            <a:endParaRPr lang="en-US" sz="1400" dirty="0">
              <a:latin typeface="Avenir Light"/>
              <a:cs typeface="Avenir Light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269795" y="773507"/>
            <a:ext cx="716038" cy="244220"/>
          </a:xfrm>
          <a:prstGeom prst="ellipse">
            <a:avLst/>
          </a:prstGeom>
          <a:noFill/>
          <a:ln w="28575" cmpd="sng">
            <a:solidFill>
              <a:srgbClr val="BA2D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269795" y="1405511"/>
            <a:ext cx="5272526" cy="277000"/>
            <a:chOff x="585350" y="1728602"/>
            <a:chExt cx="5272526" cy="277000"/>
          </a:xfrm>
        </p:grpSpPr>
        <p:sp>
          <p:nvSpPr>
            <p:cNvPr id="25" name="Rectangle 24"/>
            <p:cNvSpPr/>
            <p:nvPr/>
          </p:nvSpPr>
          <p:spPr>
            <a:xfrm>
              <a:off x="585350" y="1728603"/>
              <a:ext cx="5272526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1200" dirty="0" err="1"/>
                <a:t>bigram_tdm</a:t>
              </a:r>
              <a:r>
                <a:rPr lang="en-US" sz="1200" dirty="0"/>
                <a:t> &lt;- </a:t>
              </a:r>
              <a:r>
                <a:rPr lang="en-US" sz="1200" dirty="0" err="1"/>
                <a:t>TermDocumentMatrix</a:t>
              </a:r>
              <a:r>
                <a:rPr lang="en-US" sz="1200" dirty="0"/>
                <a:t>(corpus, control = list(tokenize = tokenizer))</a:t>
              </a:r>
            </a:p>
          </p:txBody>
        </p:sp>
        <p:sp>
          <p:nvSpPr>
            <p:cNvPr id="27" name="Oval 26"/>
            <p:cNvSpPr/>
            <p:nvPr/>
          </p:nvSpPr>
          <p:spPr>
            <a:xfrm>
              <a:off x="4914900" y="1728602"/>
              <a:ext cx="828675" cy="277000"/>
            </a:xfrm>
            <a:prstGeom prst="ellipse">
              <a:avLst/>
            </a:prstGeom>
            <a:noFill/>
            <a:ln w="28575" cmpd="sng">
              <a:solidFill>
                <a:srgbClr val="BA2D2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57034" y="364215"/>
            <a:ext cx="8699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Using </a:t>
            </a:r>
            <a:r>
              <a:rPr lang="en-US" u="sng" dirty="0" err="1" smtClean="0">
                <a:solidFill>
                  <a:srgbClr val="F09511"/>
                </a:solidFill>
                <a:latin typeface="Avenir Light"/>
                <a:cs typeface="Avenir Light"/>
              </a:rPr>
              <a:t>Rweka</a:t>
            </a:r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 Package we create a custom function</a:t>
            </a:r>
            <a:endParaRPr lang="en-US" u="sng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03089" y="1036179"/>
            <a:ext cx="8699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It is used as a control parameter when constructing a TDM/DTM</a:t>
            </a:r>
            <a:endParaRPr lang="en-US" u="sng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74557" y="1771626"/>
            <a:ext cx="4029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Text Mining is so fun. So do Text Mining!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221" y="2771781"/>
            <a:ext cx="1568450" cy="10858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772221" y="4107722"/>
            <a:ext cx="1793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*with common </a:t>
            </a:r>
            <a:r>
              <a:rPr lang="en-US" sz="1200" i="1" dirty="0" err="1" smtClean="0"/>
              <a:t>stopwords</a:t>
            </a:r>
            <a:endParaRPr lang="en-US" sz="1200" i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827" y="2498158"/>
            <a:ext cx="1683552" cy="1623852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4565469" y="2498158"/>
            <a:ext cx="1862350" cy="16364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547386" y="2498158"/>
            <a:ext cx="1862350" cy="16364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056709" y="2171688"/>
            <a:ext cx="986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Unigram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007039" y="2171688"/>
            <a:ext cx="841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15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2546"/>
            <a:ext cx="9154693" cy="5149515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Light"/>
                <a:ea typeface="+mj-ea"/>
                <a:cs typeface="Avenir Light"/>
              </a:defRPr>
            </a:lvl1pPr>
          </a:lstStyle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Heavy"/>
                <a:cs typeface="Avenir Heavy"/>
              </a:rPr>
              <a:t>Shameless Plug #2</a:t>
            </a:r>
            <a:endParaRPr lang="en-US" dirty="0">
              <a:solidFill>
                <a:schemeClr val="bg1">
                  <a:lumMod val="75000"/>
                </a:schemeClr>
              </a:solidFill>
              <a:latin typeface="Avenir Heavy"/>
              <a:cs typeface="Avenir Heavy"/>
            </a:endParaRPr>
          </a:p>
        </p:txBody>
      </p:sp>
    </p:spTree>
    <p:extLst>
      <p:ext uri="{BB962C8B-B14F-4D97-AF65-F5344CB8AC3E}">
        <p14:creationId xmlns:p14="http://schemas.microsoft.com/office/powerpoint/2010/main" val="406361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614939"/>
            <a:ext cx="1508760" cy="1142999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venir Light"/>
                <a:cs typeface="Avenir Light"/>
              </a:rPr>
              <a:t>Freq</a:t>
            </a:r>
            <a:r>
              <a:rPr lang="en-US" sz="1600" dirty="0">
                <a:latin typeface="Avenir Light"/>
                <a:cs typeface="Avenir Light"/>
              </a:rPr>
              <a:t> Counts, </a:t>
            </a:r>
            <a:r>
              <a:rPr lang="en-US" sz="1600" dirty="0" err="1">
                <a:latin typeface="Avenir Light"/>
                <a:cs typeface="Avenir Light"/>
              </a:rPr>
              <a:t>D</a:t>
            </a:r>
            <a:r>
              <a:rPr lang="en-US" sz="1600" dirty="0" err="1" smtClean="0">
                <a:latin typeface="Avenir Light"/>
                <a:cs typeface="Avenir Light"/>
              </a:rPr>
              <a:t>endrograms</a:t>
            </a:r>
            <a:endParaRPr lang="en-US" sz="1600" dirty="0">
              <a:latin typeface="Avenir Light"/>
              <a:cs typeface="Avenir Light"/>
            </a:endParaRPr>
          </a:p>
          <a:p>
            <a:pPr algn="ctr"/>
            <a:r>
              <a:rPr lang="en-US" sz="1600" dirty="0" err="1">
                <a:latin typeface="Avenir Light"/>
                <a:cs typeface="Avenir Light"/>
              </a:rPr>
              <a:t>Wordclouds</a:t>
            </a:r>
            <a:endParaRPr lang="en-US" sz="1050" dirty="0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57267" y="228884"/>
            <a:ext cx="193754" cy="193754"/>
          </a:xfrm>
          <a:prstGeom prst="ellipse">
            <a:avLst/>
          </a:prstGeom>
          <a:solidFill>
            <a:srgbClr val="F09511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5_Simple_Wordcloud.R script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54145" y="5385049"/>
            <a:ext cx="6696986" cy="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35" idx="4"/>
          </p:cNvCxnSpPr>
          <p:nvPr/>
        </p:nvCxnSpPr>
        <p:spPr>
          <a:xfrm flipH="1" flipV="1">
            <a:off x="154144" y="422638"/>
            <a:ext cx="1" cy="4962411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9" idx="0"/>
          </p:cNvCxnSpPr>
          <p:nvPr/>
        </p:nvCxnSpPr>
        <p:spPr>
          <a:xfrm>
            <a:off x="6851131" y="5385049"/>
            <a:ext cx="3604" cy="22989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7034" y="592823"/>
            <a:ext cx="8699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To make a </a:t>
            </a:r>
            <a:r>
              <a:rPr lang="en-US" u="sng" dirty="0" err="1" smtClean="0">
                <a:solidFill>
                  <a:srgbClr val="F09511"/>
                </a:solidFill>
                <a:latin typeface="Avenir Light"/>
                <a:cs typeface="Avenir Light"/>
              </a:rPr>
              <a:t>wordcloud</a:t>
            </a:r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 we follow the previous steps and create a data frame with the word and the frequency.</a:t>
            </a:r>
            <a:endParaRPr lang="en-US" u="sng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42109" y="1442546"/>
            <a:ext cx="4157663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#Summed Vector</a:t>
            </a:r>
          </a:p>
          <a:p>
            <a:r>
              <a:rPr lang="en-US" sz="1400" dirty="0" err="1"/>
              <a:t>tdm.m</a:t>
            </a:r>
            <a:r>
              <a:rPr lang="en-US" sz="1400" dirty="0"/>
              <a:t> &lt;- </a:t>
            </a:r>
            <a:r>
              <a:rPr lang="en-US" sz="1400" dirty="0" err="1"/>
              <a:t>as.matrix</a:t>
            </a:r>
            <a:r>
              <a:rPr lang="en-US" sz="1400" dirty="0"/>
              <a:t>(</a:t>
            </a:r>
            <a:r>
              <a:rPr lang="en-US" sz="1400" dirty="0" err="1"/>
              <a:t>bigram_tdm</a:t>
            </a:r>
            <a:r>
              <a:rPr lang="en-US" sz="1400" dirty="0"/>
              <a:t>)</a:t>
            </a:r>
          </a:p>
          <a:p>
            <a:r>
              <a:rPr lang="en-US" sz="1400" dirty="0" err="1"/>
              <a:t>tdm.v</a:t>
            </a:r>
            <a:r>
              <a:rPr lang="en-US" sz="1400" dirty="0"/>
              <a:t> &lt;- sort(</a:t>
            </a:r>
            <a:r>
              <a:rPr lang="en-US" sz="1400" dirty="0" err="1"/>
              <a:t>rowSums</a:t>
            </a:r>
            <a:r>
              <a:rPr lang="en-US" sz="1400" dirty="0"/>
              <a:t>(</a:t>
            </a:r>
            <a:r>
              <a:rPr lang="en-US" sz="1400" dirty="0" err="1"/>
              <a:t>tdm.m</a:t>
            </a:r>
            <a:r>
              <a:rPr lang="en-US" sz="1400" dirty="0"/>
              <a:t>),decreasing=TRUE)</a:t>
            </a:r>
          </a:p>
          <a:p>
            <a:r>
              <a:rPr lang="en-US" sz="1400" dirty="0" err="1"/>
              <a:t>tdm.df</a:t>
            </a:r>
            <a:r>
              <a:rPr lang="en-US" sz="1400" dirty="0"/>
              <a:t> &lt;- </a:t>
            </a:r>
            <a:r>
              <a:rPr lang="en-US" sz="1400" dirty="0" err="1"/>
              <a:t>data.frame</a:t>
            </a:r>
            <a:r>
              <a:rPr lang="en-US" sz="1400" dirty="0"/>
              <a:t>(word = names(</a:t>
            </a:r>
            <a:r>
              <a:rPr lang="en-US" sz="1400" dirty="0" err="1"/>
              <a:t>tdm.v</a:t>
            </a:r>
            <a:r>
              <a:rPr lang="en-US" sz="1400" dirty="0"/>
              <a:t>),</a:t>
            </a:r>
            <a:r>
              <a:rPr lang="en-US" sz="1400" dirty="0" err="1"/>
              <a:t>freq</a:t>
            </a:r>
            <a:r>
              <a:rPr lang="en-US" sz="1400" dirty="0"/>
              <a:t>=</a:t>
            </a:r>
            <a:r>
              <a:rPr lang="en-US" sz="1400" dirty="0" err="1"/>
              <a:t>tdm.v</a:t>
            </a:r>
            <a:r>
              <a:rPr lang="en-US" sz="1400" dirty="0"/>
              <a:t>)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54145" y="5385049"/>
            <a:ext cx="6696986" cy="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098474" y="3766574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Setup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945984"/>
              </p:ext>
            </p:extLst>
          </p:nvPr>
        </p:nvGraphicFramePr>
        <p:xfrm>
          <a:off x="375808" y="2976514"/>
          <a:ext cx="4453647" cy="22504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01993"/>
                <a:gridCol w="694055"/>
                <a:gridCol w="576654"/>
                <a:gridCol w="646430"/>
                <a:gridCol w="694055"/>
                <a:gridCol w="360680"/>
                <a:gridCol w="779780"/>
              </a:tblGrid>
              <a:tr h="37084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Tweet1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Tweet2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Tweet3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Tweet4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…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Tweet_n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Term1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Term2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Term3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…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3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Term_n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346700" y="2787790"/>
            <a:ext cx="15552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 smtClean="0"/>
              <a:t>Term Document Matrix</a:t>
            </a:r>
            <a:endParaRPr lang="en-US" sz="1050" i="1" dirty="0"/>
          </a:p>
        </p:txBody>
      </p:sp>
      <p:sp>
        <p:nvSpPr>
          <p:cNvPr id="23" name="Isosceles Triangle 22"/>
          <p:cNvSpPr/>
          <p:nvPr/>
        </p:nvSpPr>
        <p:spPr>
          <a:xfrm rot="5400000">
            <a:off x="4721064" y="3864423"/>
            <a:ext cx="1339350" cy="40247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281620"/>
              </p:ext>
            </p:extLst>
          </p:nvPr>
        </p:nvGraphicFramePr>
        <p:xfrm>
          <a:off x="5943880" y="2976514"/>
          <a:ext cx="205708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260"/>
                <a:gridCol w="111982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freq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Term1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Term2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Term3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Term_n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420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5-28 at 7.2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2" y="1739435"/>
            <a:ext cx="5830120" cy="3657600"/>
          </a:xfrm>
          <a:prstGeom prst="rect">
            <a:avLst/>
          </a:prstGeom>
        </p:spPr>
      </p:pic>
      <p:pic>
        <p:nvPicPr>
          <p:cNvPr id="2" name="Picture 1" descr="Screen Shot 2015-05-28 at 7.23.4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47" y="874324"/>
            <a:ext cx="4673600" cy="9017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614939"/>
            <a:ext cx="1508760" cy="1142999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venir Light"/>
                <a:cs typeface="Avenir Light"/>
              </a:rPr>
              <a:t>Freq</a:t>
            </a:r>
            <a:r>
              <a:rPr lang="en-US" sz="1600" dirty="0">
                <a:latin typeface="Avenir Light"/>
                <a:cs typeface="Avenir Light"/>
              </a:rPr>
              <a:t> Counts, </a:t>
            </a:r>
            <a:r>
              <a:rPr lang="en-US" sz="1600" dirty="0" err="1">
                <a:latin typeface="Avenir Light"/>
                <a:cs typeface="Avenir Light"/>
              </a:rPr>
              <a:t>D</a:t>
            </a:r>
            <a:r>
              <a:rPr lang="en-US" sz="1600" dirty="0" err="1" smtClean="0">
                <a:latin typeface="Avenir Light"/>
                <a:cs typeface="Avenir Light"/>
              </a:rPr>
              <a:t>endrograms</a:t>
            </a:r>
            <a:endParaRPr lang="en-US" sz="1600" dirty="0">
              <a:latin typeface="Avenir Light"/>
              <a:cs typeface="Avenir Light"/>
            </a:endParaRPr>
          </a:p>
          <a:p>
            <a:pPr algn="ctr"/>
            <a:r>
              <a:rPr lang="en-US" sz="1600" dirty="0" err="1">
                <a:latin typeface="Avenir Light"/>
                <a:cs typeface="Avenir Light"/>
              </a:rPr>
              <a:t>Wordclouds</a:t>
            </a:r>
            <a:endParaRPr lang="en-US" sz="1050" dirty="0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57267" y="228884"/>
            <a:ext cx="193754" cy="193754"/>
          </a:xfrm>
          <a:prstGeom prst="ellipse">
            <a:avLst/>
          </a:prstGeom>
          <a:solidFill>
            <a:srgbClr val="F09511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5_Simple_Wordcloud.R script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54145" y="5385049"/>
            <a:ext cx="6696986" cy="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35" idx="4"/>
          </p:cNvCxnSpPr>
          <p:nvPr/>
        </p:nvCxnSpPr>
        <p:spPr>
          <a:xfrm flipH="1" flipV="1">
            <a:off x="154144" y="422638"/>
            <a:ext cx="1" cy="4962411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9" idx="0"/>
          </p:cNvCxnSpPr>
          <p:nvPr/>
        </p:nvCxnSpPr>
        <p:spPr>
          <a:xfrm>
            <a:off x="6851131" y="5385049"/>
            <a:ext cx="3604" cy="22989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2039539" y="1326264"/>
            <a:ext cx="908380" cy="244220"/>
          </a:xfrm>
          <a:prstGeom prst="ellipse">
            <a:avLst/>
          </a:prstGeom>
          <a:noFill/>
          <a:ln w="28575" cmpd="sng">
            <a:solidFill>
              <a:srgbClr val="BA2D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2947919" y="1448374"/>
            <a:ext cx="3464686" cy="3593"/>
          </a:xfrm>
          <a:prstGeom prst="line">
            <a:avLst/>
          </a:prstGeom>
          <a:ln>
            <a:solidFill>
              <a:srgbClr val="BA2D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412605" y="1448374"/>
            <a:ext cx="0" cy="1997706"/>
          </a:xfrm>
          <a:prstGeom prst="line">
            <a:avLst/>
          </a:prstGeom>
          <a:ln>
            <a:solidFill>
              <a:srgbClr val="BA2D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4840747" y="3446080"/>
            <a:ext cx="1571858" cy="0"/>
          </a:xfrm>
          <a:prstGeom prst="straightConnector1">
            <a:avLst/>
          </a:prstGeom>
          <a:ln>
            <a:solidFill>
              <a:srgbClr val="BA2D27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937939" y="3350469"/>
            <a:ext cx="2902808" cy="219798"/>
          </a:xfrm>
          <a:prstGeom prst="rect">
            <a:avLst/>
          </a:prstGeom>
          <a:noFill/>
          <a:ln w="28575" cmpd="sng">
            <a:solidFill>
              <a:srgbClr val="BA2D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28172" y="592823"/>
            <a:ext cx="8699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Next we need to select the colors for the </a:t>
            </a:r>
            <a:r>
              <a:rPr lang="en-US" u="sng" dirty="0" err="1" smtClean="0">
                <a:solidFill>
                  <a:srgbClr val="F09511"/>
                </a:solidFill>
                <a:latin typeface="Avenir Light"/>
                <a:cs typeface="Avenir Light"/>
              </a:rPr>
              <a:t>wordcloud</a:t>
            </a:r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.</a:t>
            </a:r>
            <a:endParaRPr lang="en-US" u="sng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232284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51021" y="549392"/>
            <a:ext cx="7816079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 err="1"/>
              <a:t>set.seed</a:t>
            </a:r>
            <a:r>
              <a:rPr lang="en-US" sz="1400" dirty="0"/>
              <a:t>(2016)</a:t>
            </a:r>
          </a:p>
          <a:p>
            <a:r>
              <a:rPr lang="en-US" sz="1400" dirty="0" err="1"/>
              <a:t>wordcloud</a:t>
            </a:r>
            <a:r>
              <a:rPr lang="en-US" sz="1400" dirty="0"/>
              <a:t>(</a:t>
            </a:r>
            <a:r>
              <a:rPr lang="en-US" sz="1400" dirty="0" err="1"/>
              <a:t>tdm.df$word,tdm.df$freq,max.words</a:t>
            </a:r>
            <a:r>
              <a:rPr lang="en-US" sz="1400" dirty="0"/>
              <a:t>=50, </a:t>
            </a:r>
            <a:r>
              <a:rPr lang="en-US" sz="1400" dirty="0" err="1"/>
              <a:t>random.order</a:t>
            </a:r>
            <a:r>
              <a:rPr lang="en-US" sz="1400" dirty="0"/>
              <a:t>=FALSE, colors=pal)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614939"/>
            <a:ext cx="1508760" cy="1142999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venir Light"/>
                <a:cs typeface="Avenir Light"/>
              </a:rPr>
              <a:t>Freq</a:t>
            </a:r>
            <a:r>
              <a:rPr lang="en-US" sz="1600" dirty="0">
                <a:latin typeface="Avenir Light"/>
                <a:cs typeface="Avenir Light"/>
              </a:rPr>
              <a:t> Counts, </a:t>
            </a:r>
            <a:r>
              <a:rPr lang="en-US" sz="1600" dirty="0" err="1">
                <a:latin typeface="Avenir Light"/>
                <a:cs typeface="Avenir Light"/>
              </a:rPr>
              <a:t>D</a:t>
            </a:r>
            <a:r>
              <a:rPr lang="en-US" sz="1600" dirty="0" err="1" smtClean="0">
                <a:latin typeface="Avenir Light"/>
                <a:cs typeface="Avenir Light"/>
              </a:rPr>
              <a:t>endrograms</a:t>
            </a:r>
            <a:endParaRPr lang="en-US" sz="1600" dirty="0">
              <a:latin typeface="Avenir Light"/>
              <a:cs typeface="Avenir Light"/>
            </a:endParaRPr>
          </a:p>
          <a:p>
            <a:pPr algn="ctr"/>
            <a:r>
              <a:rPr lang="en-US" sz="1600" dirty="0" err="1">
                <a:latin typeface="Avenir Light"/>
                <a:cs typeface="Avenir Light"/>
              </a:rPr>
              <a:t>Wordclouds</a:t>
            </a:r>
            <a:endParaRPr lang="en-US" sz="1050" dirty="0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57267" y="228884"/>
            <a:ext cx="193754" cy="193754"/>
          </a:xfrm>
          <a:prstGeom prst="ellipse">
            <a:avLst/>
          </a:prstGeom>
          <a:solidFill>
            <a:srgbClr val="F09511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5_Simple_Wordcloud.R script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54145" y="5385049"/>
            <a:ext cx="6696986" cy="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35" idx="4"/>
          </p:cNvCxnSpPr>
          <p:nvPr/>
        </p:nvCxnSpPr>
        <p:spPr>
          <a:xfrm flipH="1" flipV="1">
            <a:off x="154144" y="422638"/>
            <a:ext cx="1" cy="4962411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9" idx="0"/>
          </p:cNvCxnSpPr>
          <p:nvPr/>
        </p:nvCxnSpPr>
        <p:spPr>
          <a:xfrm>
            <a:off x="6851131" y="5385049"/>
            <a:ext cx="3604" cy="22989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5633102" y="828392"/>
            <a:ext cx="1221633" cy="244220"/>
          </a:xfrm>
          <a:prstGeom prst="ellipse">
            <a:avLst/>
          </a:prstGeom>
          <a:noFill/>
          <a:ln w="28575" cmpd="sng">
            <a:solidFill>
              <a:srgbClr val="BA2D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385648" y="1341382"/>
            <a:ext cx="35171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Bigram Tokenization has captured “</a:t>
            </a:r>
            <a:r>
              <a:rPr lang="en-US" dirty="0" err="1" smtClean="0">
                <a:latin typeface="Avenir Light"/>
                <a:cs typeface="Avenir Light"/>
              </a:rPr>
              <a:t>marvin</a:t>
            </a:r>
            <a:r>
              <a:rPr lang="en-US" dirty="0" smtClean="0">
                <a:latin typeface="Avenir Light"/>
                <a:cs typeface="Avenir Light"/>
              </a:rPr>
              <a:t> </a:t>
            </a:r>
            <a:r>
              <a:rPr lang="en-US" dirty="0" err="1" smtClean="0">
                <a:latin typeface="Avenir Light"/>
                <a:cs typeface="Avenir Light"/>
              </a:rPr>
              <a:t>gaye</a:t>
            </a:r>
            <a:r>
              <a:rPr lang="en-US" dirty="0" smtClean="0">
                <a:latin typeface="Avenir Light"/>
                <a:cs typeface="Avenir Light"/>
              </a:rPr>
              <a:t>”</a:t>
            </a:r>
          </a:p>
          <a:p>
            <a:pPr marL="109538" indent="-109538">
              <a:buFont typeface="Arial"/>
              <a:buChar char="•"/>
            </a:pPr>
            <a:endParaRPr lang="en-US" dirty="0" smtClean="0">
              <a:latin typeface="Avenir Light"/>
              <a:cs typeface="Avenir Light"/>
            </a:endParaRPr>
          </a:p>
          <a:p>
            <a:pPr marL="109538" indent="-109538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A word cloud is a frequency visualization.  The larger the term (or bigram here) the more frequent the term.</a:t>
            </a:r>
          </a:p>
          <a:p>
            <a:pPr marL="109538" indent="-109538">
              <a:buFont typeface="Arial"/>
              <a:buChar char="•"/>
            </a:pPr>
            <a:endParaRPr lang="en-US" dirty="0">
              <a:latin typeface="Avenir Light"/>
              <a:cs typeface="Avenir Light"/>
            </a:endParaRPr>
          </a:p>
          <a:p>
            <a:pPr marL="109538" indent="-109538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You may get warnings if certain tokens are to large to be plotted in the graphics device.</a:t>
            </a:r>
            <a:endParaRPr lang="en-US" dirty="0">
              <a:latin typeface="Avenir Light"/>
              <a:cs typeface="Avenir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006" t="8776" r="11474" b="11565"/>
          <a:stretch/>
        </p:blipFill>
        <p:spPr>
          <a:xfrm>
            <a:off x="385762" y="1072611"/>
            <a:ext cx="4966853" cy="431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21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val 41"/>
          <p:cNvSpPr/>
          <p:nvPr/>
        </p:nvSpPr>
        <p:spPr>
          <a:xfrm>
            <a:off x="4063632" y="1590511"/>
            <a:ext cx="2294850" cy="2294850"/>
          </a:xfrm>
          <a:prstGeom prst="ellipse">
            <a:avLst/>
          </a:prstGeom>
          <a:solidFill>
            <a:srgbClr val="2776B2">
              <a:alpha val="53000"/>
            </a:srgbClr>
          </a:solidFill>
          <a:ln>
            <a:solidFill>
              <a:srgbClr val="1C283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5314265" y="1561976"/>
            <a:ext cx="2294850" cy="2294850"/>
          </a:xfrm>
          <a:prstGeom prst="ellipse">
            <a:avLst/>
          </a:prstGeom>
          <a:solidFill>
            <a:srgbClr val="2776B2">
              <a:alpha val="53000"/>
            </a:srgbClr>
          </a:solidFill>
          <a:ln>
            <a:solidFill>
              <a:srgbClr val="1C283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614939"/>
            <a:ext cx="1508760" cy="1142999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venir Light"/>
                <a:cs typeface="Avenir Light"/>
              </a:rPr>
              <a:t>Freq</a:t>
            </a:r>
            <a:r>
              <a:rPr lang="en-US" sz="1600" dirty="0">
                <a:latin typeface="Avenir Light"/>
                <a:cs typeface="Avenir Light"/>
              </a:rPr>
              <a:t> Counts, </a:t>
            </a:r>
            <a:r>
              <a:rPr lang="en-US" sz="1600" dirty="0" err="1">
                <a:latin typeface="Avenir Light"/>
                <a:cs typeface="Avenir Light"/>
              </a:rPr>
              <a:t>D</a:t>
            </a:r>
            <a:r>
              <a:rPr lang="en-US" sz="1600" dirty="0" err="1" smtClean="0">
                <a:latin typeface="Avenir Light"/>
                <a:cs typeface="Avenir Light"/>
              </a:rPr>
              <a:t>endrograms</a:t>
            </a:r>
            <a:endParaRPr lang="en-US" sz="1600" dirty="0">
              <a:latin typeface="Avenir Light"/>
              <a:cs typeface="Avenir Light"/>
            </a:endParaRPr>
          </a:p>
          <a:p>
            <a:pPr algn="ctr"/>
            <a:r>
              <a:rPr lang="en-US" sz="1600" dirty="0" err="1">
                <a:latin typeface="Avenir Light"/>
                <a:cs typeface="Avenir Light"/>
              </a:rPr>
              <a:t>Wordclouds</a:t>
            </a:r>
            <a:endParaRPr lang="en-US" sz="1050" dirty="0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57267" y="228884"/>
            <a:ext cx="193754" cy="193754"/>
          </a:xfrm>
          <a:prstGeom prst="ellipse">
            <a:avLst/>
          </a:prstGeom>
          <a:solidFill>
            <a:srgbClr val="F09511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Types of </a:t>
            </a:r>
            <a:r>
              <a:rPr lang="en-US" sz="2000" b="1" dirty="0" err="1" smtClean="0">
                <a:solidFill>
                  <a:srgbClr val="13705B"/>
                </a:solidFill>
                <a:latin typeface="Avenir Heavy"/>
                <a:cs typeface="Avenir Heavy"/>
              </a:rPr>
              <a:t>Wordclouds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54145" y="5385049"/>
            <a:ext cx="6696986" cy="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35" idx="4"/>
          </p:cNvCxnSpPr>
          <p:nvPr/>
        </p:nvCxnSpPr>
        <p:spPr>
          <a:xfrm flipH="1" flipV="1">
            <a:off x="154144" y="422638"/>
            <a:ext cx="1" cy="4962411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9" idx="0"/>
          </p:cNvCxnSpPr>
          <p:nvPr/>
        </p:nvCxnSpPr>
        <p:spPr>
          <a:xfrm>
            <a:off x="6851131" y="5385049"/>
            <a:ext cx="3604" cy="22989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491" t="2469" r="5086" b="4019"/>
          <a:stretch/>
        </p:blipFill>
        <p:spPr>
          <a:xfrm>
            <a:off x="660400" y="3885361"/>
            <a:ext cx="1402665" cy="1388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Oval 20"/>
          <p:cNvSpPr/>
          <p:nvPr/>
        </p:nvSpPr>
        <p:spPr>
          <a:xfrm>
            <a:off x="4688515" y="801251"/>
            <a:ext cx="2294850" cy="2294850"/>
          </a:xfrm>
          <a:prstGeom prst="ellipse">
            <a:avLst/>
          </a:prstGeom>
          <a:solidFill>
            <a:srgbClr val="2776B2">
              <a:alpha val="53000"/>
            </a:srgbClr>
          </a:solidFill>
          <a:ln>
            <a:solidFill>
              <a:srgbClr val="1C283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25365" y="851615"/>
            <a:ext cx="2295922" cy="2295922"/>
          </a:xfrm>
          <a:prstGeom prst="ellipse">
            <a:avLst/>
          </a:prstGeom>
          <a:solidFill>
            <a:srgbClr val="2776B2">
              <a:alpha val="53000"/>
            </a:srgbClr>
          </a:solidFill>
          <a:ln>
            <a:solidFill>
              <a:srgbClr val="1C283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Avenir Light"/>
                <a:cs typeface="Avenir Light"/>
              </a:rPr>
              <a:t>wordcloud</a:t>
            </a:r>
            <a:r>
              <a:rPr lang="en-US" dirty="0" smtClean="0">
                <a:latin typeface="Avenir Light"/>
                <a:cs typeface="Avenir Light"/>
              </a:rPr>
              <a:t>( )</a:t>
            </a:r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458" y="447850"/>
            <a:ext cx="1625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09511"/>
                </a:solidFill>
                <a:latin typeface="Avenir Light"/>
                <a:cs typeface="Avenir Light"/>
              </a:rPr>
              <a:t>Single Corpus</a:t>
            </a:r>
            <a:endParaRPr lang="en-US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23430" y="447850"/>
            <a:ext cx="1942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09511"/>
                </a:solidFill>
                <a:latin typeface="Avenir Light"/>
                <a:cs typeface="Avenir Light"/>
              </a:rPr>
              <a:t>Multiple Corpora</a:t>
            </a:r>
            <a:endParaRPr lang="en-US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89803" y="1189008"/>
            <a:ext cx="14158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>
                <a:latin typeface="Avenir Light"/>
                <a:cs typeface="Avenir Light"/>
              </a:rPr>
              <a:t>comparison.cloud</a:t>
            </a:r>
            <a:r>
              <a:rPr lang="en-US" sz="1100" dirty="0" smtClean="0">
                <a:latin typeface="Avenir Light"/>
                <a:cs typeface="Avenir Light"/>
              </a:rPr>
              <a:t>( )</a:t>
            </a:r>
            <a:endParaRPr lang="en-US" sz="1100" dirty="0">
              <a:latin typeface="Avenir Light"/>
              <a:cs typeface="Avenir Ligh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173836" y="3057372"/>
            <a:ext cx="14158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>
                <a:solidFill>
                  <a:srgbClr val="000000"/>
                </a:solidFill>
                <a:latin typeface="Avenir Light"/>
                <a:cs typeface="Avenir Light"/>
              </a:rPr>
              <a:t>comparison.cloud</a:t>
            </a:r>
            <a:r>
              <a:rPr lang="en-US" sz="1100" dirty="0" smtClean="0">
                <a:solidFill>
                  <a:srgbClr val="000000"/>
                </a:solidFill>
                <a:latin typeface="Avenir Light"/>
                <a:cs typeface="Avenir Light"/>
              </a:rPr>
              <a:t>( )</a:t>
            </a:r>
            <a:endParaRPr lang="en-US" sz="1100" dirty="0">
              <a:solidFill>
                <a:srgbClr val="000000"/>
              </a:solidFill>
              <a:latin typeface="Avenir Light"/>
              <a:cs typeface="Avenir Ligh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19795" t="15431" r="18889" b="16741"/>
          <a:stretch/>
        </p:blipFill>
        <p:spPr>
          <a:xfrm>
            <a:off x="5161865" y="3957072"/>
            <a:ext cx="1308096" cy="13848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3027" y="3965029"/>
            <a:ext cx="1629778" cy="13590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TextBox 40"/>
          <p:cNvSpPr txBox="1"/>
          <p:nvPr/>
        </p:nvSpPr>
        <p:spPr>
          <a:xfrm>
            <a:off x="4094112" y="3057372"/>
            <a:ext cx="14158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>
                <a:latin typeface="Avenir Light"/>
                <a:cs typeface="Avenir Light"/>
              </a:rPr>
              <a:t>comparison.cloud</a:t>
            </a:r>
            <a:r>
              <a:rPr lang="en-US" sz="1100" dirty="0" smtClean="0">
                <a:latin typeface="Avenir Light"/>
                <a:cs typeface="Avenir Light"/>
              </a:rPr>
              <a:t>( )</a:t>
            </a:r>
            <a:endParaRPr lang="en-US" sz="1100" dirty="0">
              <a:latin typeface="Avenir Light"/>
              <a:cs typeface="Avenir Light"/>
            </a:endParaRPr>
          </a:p>
        </p:txBody>
      </p:sp>
      <p:cxnSp>
        <p:nvCxnSpPr>
          <p:cNvPr id="16" name="Elbow Connector 15"/>
          <p:cNvCxnSpPr>
            <a:stCxn id="29" idx="3"/>
            <a:endCxn id="3" idx="0"/>
          </p:cNvCxnSpPr>
          <p:nvPr/>
        </p:nvCxnSpPr>
        <p:spPr>
          <a:xfrm>
            <a:off x="7589693" y="3188177"/>
            <a:ext cx="498223" cy="776852"/>
          </a:xfrm>
          <a:prstGeom prst="bentConnector2">
            <a:avLst/>
          </a:prstGeom>
          <a:ln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13" idx="3"/>
            <a:endCxn id="3" idx="0"/>
          </p:cNvCxnSpPr>
          <p:nvPr/>
        </p:nvCxnSpPr>
        <p:spPr>
          <a:xfrm>
            <a:off x="6505660" y="1319813"/>
            <a:ext cx="1582256" cy="2645216"/>
          </a:xfrm>
          <a:prstGeom prst="bentConnector2">
            <a:avLst/>
          </a:prstGeom>
          <a:ln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14" idx="0"/>
          </p:cNvCxnSpPr>
          <p:nvPr/>
        </p:nvCxnSpPr>
        <p:spPr>
          <a:xfrm>
            <a:off x="5815913" y="2905760"/>
            <a:ext cx="0" cy="1051312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5128545" y="2242846"/>
            <a:ext cx="13586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rgbClr val="000000"/>
                </a:solidFill>
                <a:latin typeface="Avenir Light"/>
                <a:cs typeface="Avenir Light"/>
              </a:rPr>
              <a:t>commonality.cloud</a:t>
            </a:r>
            <a:r>
              <a:rPr lang="en-US" sz="1000" dirty="0" smtClean="0">
                <a:solidFill>
                  <a:srgbClr val="000000"/>
                </a:solidFill>
                <a:latin typeface="Avenir Light"/>
                <a:cs typeface="Avenir Light"/>
              </a:rPr>
              <a:t>( )</a:t>
            </a:r>
            <a:endParaRPr lang="en-US" sz="1000" dirty="0">
              <a:solidFill>
                <a:srgbClr val="000000"/>
              </a:solidFill>
              <a:latin typeface="Avenir Light"/>
              <a:cs typeface="Avenir Light"/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1365833" y="2194560"/>
            <a:ext cx="0" cy="1650078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46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6_Other_Wordclouds.R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7156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251021" y="774003"/>
            <a:ext cx="7816079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#bring in some text</a:t>
            </a:r>
          </a:p>
          <a:p>
            <a:r>
              <a:rPr lang="en-US" sz="1400" dirty="0"/>
              <a:t>text1&lt;-read.csv('chardonnay.csv', header=TRUE)</a:t>
            </a:r>
          </a:p>
          <a:p>
            <a:r>
              <a:rPr lang="en-US" sz="1400" dirty="0"/>
              <a:t>text2&lt;-read.csv('coffee.csv', header=TRUE)</a:t>
            </a:r>
          </a:p>
          <a:p>
            <a:r>
              <a:rPr lang="en-US" sz="1400" dirty="0"/>
              <a:t>text3&lt;-read.csv('beer.csv', header=TRUE)</a:t>
            </a:r>
          </a:p>
          <a:p>
            <a:endParaRPr lang="en-US" sz="1400" dirty="0"/>
          </a:p>
          <a:p>
            <a:r>
              <a:rPr lang="en-US" sz="1400" dirty="0"/>
              <a:t>text1&lt;-paste(text1$text,collapse=' ')</a:t>
            </a:r>
          </a:p>
          <a:p>
            <a:r>
              <a:rPr lang="en-US" sz="1400" dirty="0"/>
              <a:t>text2&lt;-paste(text2$text,collapse=' </a:t>
            </a:r>
            <a:r>
              <a:rPr lang="en-US" sz="1400" dirty="0" smtClean="0"/>
              <a:t>')</a:t>
            </a:r>
            <a:endParaRPr lang="en-US" sz="1400" dirty="0"/>
          </a:p>
          <a:p>
            <a:r>
              <a:rPr lang="en-US" sz="1400" dirty="0"/>
              <a:t>text3&lt;-paste(text3$text,collapse=' ')</a:t>
            </a:r>
          </a:p>
          <a:p>
            <a:endParaRPr lang="en-US" sz="1400" dirty="0"/>
          </a:p>
          <a:p>
            <a:r>
              <a:rPr lang="en-US" sz="1400" dirty="0" err="1"/>
              <a:t>chard.corpus</a:t>
            </a:r>
            <a:r>
              <a:rPr lang="en-US" sz="1400" dirty="0"/>
              <a:t>&lt;-</a:t>
            </a:r>
            <a:r>
              <a:rPr lang="en-US" sz="1400" dirty="0" err="1"/>
              <a:t>clean.corpus</a:t>
            </a:r>
            <a:r>
              <a:rPr lang="en-US" sz="1400" dirty="0"/>
              <a:t>(</a:t>
            </a:r>
            <a:r>
              <a:rPr lang="en-US" sz="1400" dirty="0" err="1"/>
              <a:t>VCorpus</a:t>
            </a:r>
            <a:r>
              <a:rPr lang="en-US" sz="1400" dirty="0"/>
              <a:t>(</a:t>
            </a:r>
            <a:r>
              <a:rPr lang="en-US" sz="1400" dirty="0" err="1"/>
              <a:t>VectorSource</a:t>
            </a:r>
            <a:r>
              <a:rPr lang="en-US" sz="1400" dirty="0"/>
              <a:t>(text1)))</a:t>
            </a:r>
          </a:p>
          <a:p>
            <a:r>
              <a:rPr lang="en-US" sz="1400" dirty="0" err="1"/>
              <a:t>coff.corpus</a:t>
            </a:r>
            <a:r>
              <a:rPr lang="en-US" sz="1400" dirty="0"/>
              <a:t>&lt;-</a:t>
            </a:r>
            <a:r>
              <a:rPr lang="en-US" sz="1400" dirty="0" err="1"/>
              <a:t>clean.corpus</a:t>
            </a:r>
            <a:r>
              <a:rPr lang="en-US" sz="1400" dirty="0"/>
              <a:t>(</a:t>
            </a:r>
            <a:r>
              <a:rPr lang="en-US" sz="1400" dirty="0" err="1"/>
              <a:t>VCorpus</a:t>
            </a:r>
            <a:r>
              <a:rPr lang="en-US" sz="1400" dirty="0"/>
              <a:t>(</a:t>
            </a:r>
            <a:r>
              <a:rPr lang="en-US" sz="1400" dirty="0" err="1"/>
              <a:t>VectorSource</a:t>
            </a:r>
            <a:r>
              <a:rPr lang="en-US" sz="1400" dirty="0"/>
              <a:t>(text2)))</a:t>
            </a:r>
          </a:p>
          <a:p>
            <a:r>
              <a:rPr lang="en-US" sz="1400" dirty="0" err="1"/>
              <a:t>beer.corpus</a:t>
            </a:r>
            <a:r>
              <a:rPr lang="en-US" sz="1400" dirty="0"/>
              <a:t>&lt;-</a:t>
            </a:r>
            <a:r>
              <a:rPr lang="en-US" sz="1400" dirty="0" err="1"/>
              <a:t>clean.corpus</a:t>
            </a:r>
            <a:r>
              <a:rPr lang="en-US" sz="1400" dirty="0"/>
              <a:t>(</a:t>
            </a:r>
            <a:r>
              <a:rPr lang="en-US" sz="1400" dirty="0" err="1"/>
              <a:t>VCorpus</a:t>
            </a:r>
            <a:r>
              <a:rPr lang="en-US" sz="1400" dirty="0"/>
              <a:t>(</a:t>
            </a:r>
            <a:r>
              <a:rPr lang="en-US" sz="1400" dirty="0" err="1"/>
              <a:t>VectorSource</a:t>
            </a:r>
            <a:r>
              <a:rPr lang="en-US" sz="1400" dirty="0"/>
              <a:t>(text3)))</a:t>
            </a:r>
            <a:endParaRPr lang="en-US" sz="1400" dirty="0" smtClean="0"/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614939"/>
            <a:ext cx="1508760" cy="1142999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venir Light"/>
                <a:cs typeface="Avenir Light"/>
              </a:rPr>
              <a:t>Freq</a:t>
            </a:r>
            <a:r>
              <a:rPr lang="en-US" sz="1600" dirty="0">
                <a:latin typeface="Avenir Light"/>
                <a:cs typeface="Avenir Light"/>
              </a:rPr>
              <a:t> Counts, </a:t>
            </a:r>
            <a:r>
              <a:rPr lang="en-US" sz="1600" dirty="0" err="1">
                <a:latin typeface="Avenir Light"/>
                <a:cs typeface="Avenir Light"/>
              </a:rPr>
              <a:t>D</a:t>
            </a:r>
            <a:r>
              <a:rPr lang="en-US" sz="1600" dirty="0" err="1" smtClean="0">
                <a:latin typeface="Avenir Light"/>
                <a:cs typeface="Avenir Light"/>
              </a:rPr>
              <a:t>endrograms</a:t>
            </a:r>
            <a:endParaRPr lang="en-US" sz="1600" dirty="0">
              <a:latin typeface="Avenir Light"/>
              <a:cs typeface="Avenir Light"/>
            </a:endParaRPr>
          </a:p>
          <a:p>
            <a:pPr algn="ctr"/>
            <a:r>
              <a:rPr lang="en-US" sz="1600" dirty="0" err="1">
                <a:latin typeface="Avenir Light"/>
                <a:cs typeface="Avenir Light"/>
              </a:rPr>
              <a:t>Wordclouds</a:t>
            </a:r>
            <a:endParaRPr lang="en-US" sz="1050" dirty="0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7267" y="228884"/>
            <a:ext cx="193754" cy="193754"/>
            <a:chOff x="5502163" y="1603573"/>
            <a:chExt cx="193754" cy="193754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6_Other_Wordcloud.R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54145" y="5385049"/>
            <a:ext cx="6696986" cy="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35" idx="4"/>
          </p:cNvCxnSpPr>
          <p:nvPr/>
        </p:nvCxnSpPr>
        <p:spPr>
          <a:xfrm flipH="1" flipV="1">
            <a:off x="154144" y="422638"/>
            <a:ext cx="1" cy="4962411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9" idx="0"/>
          </p:cNvCxnSpPr>
          <p:nvPr/>
        </p:nvCxnSpPr>
        <p:spPr>
          <a:xfrm>
            <a:off x="6851131" y="5385049"/>
            <a:ext cx="3604" cy="22989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173" y="398204"/>
            <a:ext cx="3457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09511"/>
                </a:solidFill>
                <a:latin typeface="Avenir Light"/>
                <a:cs typeface="Avenir Light"/>
              </a:rPr>
              <a:t>Bring in more than one corpora.</a:t>
            </a:r>
            <a:endParaRPr lang="en-US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4145" y="3561580"/>
            <a:ext cx="7301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09511"/>
                </a:solidFill>
                <a:latin typeface="Avenir Light"/>
                <a:cs typeface="Avenir Light"/>
              </a:rPr>
              <a:t>Extract the clean corpus content and collapse into 3 mega documents</a:t>
            </a:r>
            <a:endParaRPr lang="en-US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46107" y="422730"/>
            <a:ext cx="3445493" cy="646331"/>
          </a:xfrm>
          <a:prstGeom prst="rect">
            <a:avLst/>
          </a:prstGeom>
          <a:solidFill>
            <a:srgbClr val="F0951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Without the </a:t>
            </a:r>
            <a:r>
              <a:rPr lang="en-US" dirty="0" err="1" smtClean="0">
                <a:solidFill>
                  <a:srgbClr val="FFFFFF"/>
                </a:solidFill>
                <a:latin typeface="Avenir Light"/>
                <a:cs typeface="Avenir Light"/>
              </a:rPr>
              <a:t>clean.corpus</a:t>
            </a:r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 function it is a lot more code!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51020" y="3930912"/>
            <a:ext cx="7816079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 err="1"/>
              <a:t>all.chardonnay</a:t>
            </a:r>
            <a:r>
              <a:rPr lang="en-US" sz="1400" dirty="0"/>
              <a:t>&lt;-</a:t>
            </a:r>
            <a:r>
              <a:rPr lang="en-US" sz="1400" dirty="0" err="1"/>
              <a:t>unlist</a:t>
            </a:r>
            <a:r>
              <a:rPr lang="en-US" sz="1400" dirty="0"/>
              <a:t>(</a:t>
            </a:r>
            <a:r>
              <a:rPr lang="en-US" sz="1400" dirty="0" err="1"/>
              <a:t>sapply</a:t>
            </a:r>
            <a:r>
              <a:rPr lang="en-US" sz="1400" dirty="0"/>
              <a:t>(</a:t>
            </a:r>
            <a:r>
              <a:rPr lang="en-US" sz="1400" dirty="0" err="1"/>
              <a:t>chard.corpus</a:t>
            </a:r>
            <a:r>
              <a:rPr lang="en-US" sz="1400" dirty="0"/>
              <a:t>, `[`, "content")) </a:t>
            </a:r>
          </a:p>
          <a:p>
            <a:r>
              <a:rPr lang="en-US" sz="1400" dirty="0" err="1"/>
              <a:t>all.coffee</a:t>
            </a:r>
            <a:r>
              <a:rPr lang="en-US" sz="1400" dirty="0"/>
              <a:t>&lt;-</a:t>
            </a:r>
            <a:r>
              <a:rPr lang="en-US" sz="1400" dirty="0" err="1"/>
              <a:t>unlist</a:t>
            </a:r>
            <a:r>
              <a:rPr lang="en-US" sz="1400" dirty="0"/>
              <a:t>(</a:t>
            </a:r>
            <a:r>
              <a:rPr lang="en-US" sz="1400" dirty="0" err="1"/>
              <a:t>sapply</a:t>
            </a:r>
            <a:r>
              <a:rPr lang="en-US" sz="1400" dirty="0"/>
              <a:t>(</a:t>
            </a:r>
            <a:r>
              <a:rPr lang="en-US" sz="1400" dirty="0" err="1"/>
              <a:t>coff.corpus</a:t>
            </a:r>
            <a:r>
              <a:rPr lang="en-US" sz="1400" dirty="0"/>
              <a:t>, `[`, "content"))</a:t>
            </a:r>
          </a:p>
          <a:p>
            <a:r>
              <a:rPr lang="en-US" sz="1400" dirty="0" err="1"/>
              <a:t>all.beer</a:t>
            </a:r>
            <a:r>
              <a:rPr lang="en-US" sz="1400" dirty="0"/>
              <a:t>&lt;-</a:t>
            </a:r>
            <a:r>
              <a:rPr lang="en-US" sz="1400" dirty="0" err="1"/>
              <a:t>unlist</a:t>
            </a:r>
            <a:r>
              <a:rPr lang="en-US" sz="1400" dirty="0"/>
              <a:t>(</a:t>
            </a:r>
            <a:r>
              <a:rPr lang="en-US" sz="1400" dirty="0" err="1"/>
              <a:t>sapply</a:t>
            </a:r>
            <a:r>
              <a:rPr lang="en-US" sz="1400" dirty="0"/>
              <a:t>(</a:t>
            </a:r>
            <a:r>
              <a:rPr lang="en-US" sz="1400" dirty="0" err="1"/>
              <a:t>beer.corpus</a:t>
            </a:r>
            <a:r>
              <a:rPr lang="en-US" sz="1400" dirty="0"/>
              <a:t>, `[`, "content"))</a:t>
            </a:r>
          </a:p>
          <a:p>
            <a:endParaRPr lang="en-US" sz="1400" dirty="0"/>
          </a:p>
          <a:p>
            <a:r>
              <a:rPr lang="en-US" sz="1400" dirty="0"/>
              <a:t>all &lt;- c(</a:t>
            </a:r>
            <a:r>
              <a:rPr lang="en-US" sz="1400" dirty="0" err="1"/>
              <a:t>all.chardonnay</a:t>
            </a:r>
            <a:r>
              <a:rPr lang="en-US" sz="1400" dirty="0"/>
              <a:t>, </a:t>
            </a:r>
            <a:r>
              <a:rPr lang="en-US" sz="1400" dirty="0" err="1"/>
              <a:t>all.coffee</a:t>
            </a:r>
            <a:r>
              <a:rPr lang="en-US" sz="1400" dirty="0"/>
              <a:t>, </a:t>
            </a:r>
            <a:r>
              <a:rPr lang="en-US" sz="1400" dirty="0" err="1"/>
              <a:t>all.beer</a:t>
            </a:r>
            <a:r>
              <a:rPr lang="en-US" sz="1400" dirty="0"/>
              <a:t>)</a:t>
            </a:r>
          </a:p>
          <a:p>
            <a:r>
              <a:rPr lang="en-US" sz="1400" dirty="0" err="1"/>
              <a:t>all.corpus</a:t>
            </a:r>
            <a:r>
              <a:rPr lang="en-US" sz="1400" dirty="0"/>
              <a:t> &lt;- </a:t>
            </a:r>
            <a:r>
              <a:rPr lang="en-US" sz="1400" dirty="0" err="1"/>
              <a:t>VCorpus</a:t>
            </a:r>
            <a:r>
              <a:rPr lang="en-US" sz="1400" dirty="0"/>
              <a:t>(</a:t>
            </a:r>
            <a:r>
              <a:rPr lang="en-US" sz="1400" dirty="0" err="1"/>
              <a:t>VectorSource</a:t>
            </a:r>
            <a:r>
              <a:rPr lang="en-US" sz="1400" dirty="0"/>
              <a:t>(all))</a:t>
            </a:r>
          </a:p>
        </p:txBody>
      </p:sp>
    </p:spTree>
    <p:extLst>
      <p:ext uri="{BB962C8B-B14F-4D97-AF65-F5344CB8AC3E}">
        <p14:creationId xmlns:p14="http://schemas.microsoft.com/office/powerpoint/2010/main" val="296339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705" y="379986"/>
            <a:ext cx="5372100" cy="44958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614939"/>
            <a:ext cx="1508760" cy="1142999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venir Light"/>
                <a:cs typeface="Avenir Light"/>
              </a:rPr>
              <a:t>Freq</a:t>
            </a:r>
            <a:r>
              <a:rPr lang="en-US" sz="1600" dirty="0">
                <a:latin typeface="Avenir Light"/>
                <a:cs typeface="Avenir Light"/>
              </a:rPr>
              <a:t> Counts, </a:t>
            </a:r>
            <a:r>
              <a:rPr lang="en-US" sz="1600" dirty="0" err="1">
                <a:latin typeface="Avenir Light"/>
                <a:cs typeface="Avenir Light"/>
              </a:rPr>
              <a:t>D</a:t>
            </a:r>
            <a:r>
              <a:rPr lang="en-US" sz="1600" dirty="0" err="1" smtClean="0">
                <a:latin typeface="Avenir Light"/>
                <a:cs typeface="Avenir Light"/>
              </a:rPr>
              <a:t>endrograms</a:t>
            </a:r>
            <a:endParaRPr lang="en-US" sz="1600" dirty="0">
              <a:latin typeface="Avenir Light"/>
              <a:cs typeface="Avenir Light"/>
            </a:endParaRPr>
          </a:p>
          <a:p>
            <a:pPr algn="ctr"/>
            <a:r>
              <a:rPr lang="en-US" sz="1600" dirty="0" err="1">
                <a:latin typeface="Avenir Light"/>
                <a:cs typeface="Avenir Light"/>
              </a:rPr>
              <a:t>Wordclouds</a:t>
            </a:r>
            <a:endParaRPr lang="en-US" sz="1050" dirty="0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57267" y="228884"/>
            <a:ext cx="193754" cy="193754"/>
          </a:xfrm>
          <a:prstGeom prst="ellipse">
            <a:avLst/>
          </a:prstGeom>
          <a:solidFill>
            <a:srgbClr val="F09511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Commonality Cloud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54145" y="5385049"/>
            <a:ext cx="6696986" cy="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35" idx="4"/>
          </p:cNvCxnSpPr>
          <p:nvPr/>
        </p:nvCxnSpPr>
        <p:spPr>
          <a:xfrm flipH="1" flipV="1">
            <a:off x="154144" y="422638"/>
            <a:ext cx="1" cy="4962411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9" idx="0"/>
          </p:cNvCxnSpPr>
          <p:nvPr/>
        </p:nvCxnSpPr>
        <p:spPr>
          <a:xfrm>
            <a:off x="6851131" y="5385049"/>
            <a:ext cx="3604" cy="22989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0782" y="793611"/>
            <a:ext cx="355923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/>
              <a:buChar char="•"/>
            </a:pPr>
            <a:r>
              <a:rPr lang="en-US" dirty="0" smtClean="0">
                <a:solidFill>
                  <a:srgbClr val="F09511"/>
                </a:solidFill>
                <a:latin typeface="Avenir Light"/>
                <a:cs typeface="Avenir Light"/>
              </a:rPr>
              <a:t>The tweets mentioning “chardonnay” “beer”, and “coffee” have these words in common.</a:t>
            </a:r>
          </a:p>
          <a:p>
            <a:pPr marL="109538" indent="-109538">
              <a:buFont typeface="Arial"/>
              <a:buChar char="•"/>
            </a:pPr>
            <a:endParaRPr lang="en-US" dirty="0">
              <a:solidFill>
                <a:srgbClr val="F09511"/>
              </a:solidFill>
              <a:latin typeface="Avenir Light"/>
              <a:cs typeface="Avenir Light"/>
            </a:endParaRPr>
          </a:p>
          <a:p>
            <a:pPr marL="109538" indent="-109538">
              <a:buFont typeface="Arial"/>
              <a:buChar char="•"/>
            </a:pPr>
            <a:r>
              <a:rPr lang="en-US" dirty="0" smtClean="0">
                <a:solidFill>
                  <a:srgbClr val="F09511"/>
                </a:solidFill>
                <a:latin typeface="Avenir Light"/>
                <a:cs typeface="Avenir Light"/>
              </a:rPr>
              <a:t>Again size is related to frequency.  </a:t>
            </a:r>
          </a:p>
          <a:p>
            <a:pPr marL="109538" indent="-109538">
              <a:buFont typeface="Arial"/>
              <a:buChar char="•"/>
            </a:pPr>
            <a:endParaRPr lang="en-US" dirty="0">
              <a:solidFill>
                <a:srgbClr val="F09511"/>
              </a:solidFill>
              <a:latin typeface="Avenir Light"/>
              <a:cs typeface="Avenir Light"/>
            </a:endParaRPr>
          </a:p>
          <a:p>
            <a:pPr marL="109538" indent="-109538">
              <a:buFont typeface="Arial"/>
              <a:buChar char="•"/>
            </a:pPr>
            <a:r>
              <a:rPr lang="en-US" dirty="0" smtClean="0">
                <a:solidFill>
                  <a:srgbClr val="F09511"/>
                </a:solidFill>
                <a:latin typeface="Avenir Light"/>
                <a:cs typeface="Avenir Light"/>
              </a:rPr>
              <a:t>Not helpful in this but in diverse corpora it may be more helpful e.g. political speeches.</a:t>
            </a:r>
            <a:endParaRPr lang="en-US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21" y="4875786"/>
            <a:ext cx="7794523" cy="50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1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7" y="4848399"/>
            <a:ext cx="9036713" cy="530352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614939"/>
            <a:ext cx="1508760" cy="1142999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venir Light"/>
                <a:cs typeface="Avenir Light"/>
              </a:rPr>
              <a:t>Freq</a:t>
            </a:r>
            <a:r>
              <a:rPr lang="en-US" sz="1600" dirty="0">
                <a:latin typeface="Avenir Light"/>
                <a:cs typeface="Avenir Light"/>
              </a:rPr>
              <a:t> Counts, </a:t>
            </a:r>
            <a:r>
              <a:rPr lang="en-US" sz="1600" dirty="0" err="1">
                <a:latin typeface="Avenir Light"/>
                <a:cs typeface="Avenir Light"/>
              </a:rPr>
              <a:t>D</a:t>
            </a:r>
            <a:r>
              <a:rPr lang="en-US" sz="1600" dirty="0" err="1" smtClean="0">
                <a:latin typeface="Avenir Light"/>
                <a:cs typeface="Avenir Light"/>
              </a:rPr>
              <a:t>endrograms</a:t>
            </a:r>
            <a:endParaRPr lang="en-US" sz="1600" dirty="0">
              <a:latin typeface="Avenir Light"/>
              <a:cs typeface="Avenir Light"/>
            </a:endParaRPr>
          </a:p>
          <a:p>
            <a:pPr algn="ctr"/>
            <a:r>
              <a:rPr lang="en-US" sz="1600" dirty="0" err="1">
                <a:latin typeface="Avenir Light"/>
                <a:cs typeface="Avenir Light"/>
              </a:rPr>
              <a:t>Wordclouds</a:t>
            </a:r>
            <a:endParaRPr lang="en-US" sz="1050" dirty="0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57267" y="228884"/>
            <a:ext cx="193754" cy="193754"/>
          </a:xfrm>
          <a:prstGeom prst="ellipse">
            <a:avLst/>
          </a:prstGeom>
          <a:solidFill>
            <a:srgbClr val="F09511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Comparison </a:t>
            </a:r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Cloud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54145" y="5385049"/>
            <a:ext cx="6696986" cy="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35" idx="4"/>
          </p:cNvCxnSpPr>
          <p:nvPr/>
        </p:nvCxnSpPr>
        <p:spPr>
          <a:xfrm flipH="1" flipV="1">
            <a:off x="154144" y="422638"/>
            <a:ext cx="1" cy="4962411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9" idx="0"/>
          </p:cNvCxnSpPr>
          <p:nvPr/>
        </p:nvCxnSpPr>
        <p:spPr>
          <a:xfrm>
            <a:off x="6851131" y="5385049"/>
            <a:ext cx="3604" cy="22989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4144" y="549392"/>
            <a:ext cx="35592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/>
              <a:buChar char="•"/>
            </a:pPr>
            <a:r>
              <a:rPr lang="en-US" dirty="0" smtClean="0">
                <a:solidFill>
                  <a:srgbClr val="F09511"/>
                </a:solidFill>
                <a:latin typeface="Avenir Light"/>
                <a:cs typeface="Avenir Light"/>
              </a:rPr>
              <a:t>The tweets mentioning “chardonnay” “beer”, and “coffee” have these dissimilar words.</a:t>
            </a:r>
          </a:p>
          <a:p>
            <a:pPr marL="109538" indent="-109538">
              <a:buFont typeface="Arial"/>
              <a:buChar char="•"/>
            </a:pPr>
            <a:endParaRPr lang="en-US" dirty="0">
              <a:solidFill>
                <a:srgbClr val="F09511"/>
              </a:solidFill>
              <a:latin typeface="Avenir Light"/>
              <a:cs typeface="Avenir Light"/>
            </a:endParaRPr>
          </a:p>
          <a:p>
            <a:pPr marL="109538" indent="-109538">
              <a:buFont typeface="Arial"/>
              <a:buChar char="•"/>
            </a:pPr>
            <a:r>
              <a:rPr lang="en-US" dirty="0" smtClean="0">
                <a:solidFill>
                  <a:srgbClr val="F09511"/>
                </a:solidFill>
                <a:latin typeface="Avenir Light"/>
                <a:cs typeface="Avenir Light"/>
              </a:rPr>
              <a:t>Again size is related to frequency.  </a:t>
            </a:r>
          </a:p>
          <a:p>
            <a:pPr marL="109538" indent="-109538">
              <a:buFont typeface="Arial"/>
              <a:buChar char="•"/>
            </a:pPr>
            <a:endParaRPr lang="en-US" dirty="0">
              <a:solidFill>
                <a:srgbClr val="F09511"/>
              </a:solidFill>
              <a:latin typeface="Avenir Light"/>
              <a:cs typeface="Avenir Light"/>
            </a:endParaRPr>
          </a:p>
          <a:p>
            <a:pPr marL="109538" indent="-109538">
              <a:buFont typeface="Arial"/>
              <a:buChar char="•"/>
            </a:pPr>
            <a:r>
              <a:rPr lang="en-US" dirty="0" smtClean="0">
                <a:solidFill>
                  <a:srgbClr val="F09511"/>
                </a:solidFill>
                <a:latin typeface="Avenir Light"/>
                <a:cs typeface="Avenir Light"/>
              </a:rPr>
              <a:t>Beer drinkers in this snapshot are passionate (fanatics, geeks, specialists) on various subjects while Chardonnay drinkers mention Marvin Gaye.  Coffee mentions up &amp; working.</a:t>
            </a:r>
            <a:endParaRPr lang="en-US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305" y="0"/>
            <a:ext cx="514350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6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1267" t="6296" r="9086" b="5986"/>
          <a:stretch/>
        </p:blipFill>
        <p:spPr>
          <a:xfrm>
            <a:off x="154144" y="1014413"/>
            <a:ext cx="4171950" cy="404336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614939"/>
            <a:ext cx="1508760" cy="1142999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venir Light"/>
                <a:cs typeface="Avenir Light"/>
              </a:rPr>
              <a:t>Freq</a:t>
            </a:r>
            <a:r>
              <a:rPr lang="en-US" sz="1600" dirty="0">
                <a:latin typeface="Avenir Light"/>
                <a:cs typeface="Avenir Light"/>
              </a:rPr>
              <a:t> Counts, </a:t>
            </a:r>
            <a:r>
              <a:rPr lang="en-US" sz="1600" dirty="0" err="1">
                <a:latin typeface="Avenir Light"/>
                <a:cs typeface="Avenir Light"/>
              </a:rPr>
              <a:t>D</a:t>
            </a:r>
            <a:r>
              <a:rPr lang="en-US" sz="1600" dirty="0" err="1" smtClean="0">
                <a:latin typeface="Avenir Light"/>
                <a:cs typeface="Avenir Light"/>
              </a:rPr>
              <a:t>endrograms</a:t>
            </a:r>
            <a:endParaRPr lang="en-US" sz="1600" dirty="0">
              <a:latin typeface="Avenir Light"/>
              <a:cs typeface="Avenir Light"/>
            </a:endParaRPr>
          </a:p>
          <a:p>
            <a:pPr algn="ctr"/>
            <a:r>
              <a:rPr lang="en-US" sz="1600" dirty="0" err="1">
                <a:latin typeface="Avenir Light"/>
                <a:cs typeface="Avenir Light"/>
              </a:rPr>
              <a:t>Wordclouds</a:t>
            </a:r>
            <a:endParaRPr lang="en-US" sz="1050" dirty="0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57267" y="228884"/>
            <a:ext cx="193754" cy="193754"/>
          </a:xfrm>
          <a:prstGeom prst="ellipse">
            <a:avLst/>
          </a:prstGeom>
          <a:solidFill>
            <a:srgbClr val="F09511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Both Clouds look very different with different tokenization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54145" y="5385049"/>
            <a:ext cx="6696986" cy="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35" idx="4"/>
          </p:cNvCxnSpPr>
          <p:nvPr/>
        </p:nvCxnSpPr>
        <p:spPr>
          <a:xfrm flipH="1" flipV="1">
            <a:off x="154144" y="422638"/>
            <a:ext cx="1" cy="4962411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9" idx="0"/>
          </p:cNvCxnSpPr>
          <p:nvPr/>
        </p:nvCxnSpPr>
        <p:spPr>
          <a:xfrm>
            <a:off x="6851131" y="5385049"/>
            <a:ext cx="3604" cy="22989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" y="549392"/>
            <a:ext cx="7750350" cy="4650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964" y="1014413"/>
            <a:ext cx="4326560" cy="418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43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rot="5400000">
            <a:off x="2958821" y="432336"/>
            <a:ext cx="2205" cy="32004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Heavy"/>
                <a:cs typeface="Avenir Heavy"/>
              </a:rPr>
              <a:t>Topic Modeling &amp;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  <a:latin typeface="Avenir Heavy"/>
                <a:cs typeface="Avenir Heavy"/>
              </a:rPr>
              <a:t>openNLP</a:t>
            </a:r>
            <a:endParaRPr lang="en-US" dirty="0">
              <a:solidFill>
                <a:schemeClr val="bg1">
                  <a:lumMod val="75000"/>
                </a:schemeClr>
              </a:solidFill>
              <a:latin typeface="Avenir Heavy"/>
              <a:cs typeface="Avenir Heavy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4570898" y="1371600"/>
            <a:ext cx="2205" cy="5486400"/>
          </a:xfrm>
          <a:prstGeom prst="line">
            <a:avLst/>
          </a:prstGeom>
          <a:ln>
            <a:solidFill>
              <a:srgbClr val="A6A6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>
            <a:spLocks noChangeAspect="1"/>
          </p:cNvSpPr>
          <p:nvPr/>
        </p:nvSpPr>
        <p:spPr>
          <a:xfrm>
            <a:off x="4475123" y="1927355"/>
            <a:ext cx="193754" cy="193754"/>
          </a:xfrm>
          <a:prstGeom prst="ellipse">
            <a:avLst/>
          </a:prstGeom>
          <a:solidFill>
            <a:schemeClr val="tx2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570898" y="0"/>
            <a:ext cx="2205" cy="457200"/>
          </a:xfrm>
          <a:prstGeom prst="line">
            <a:avLst/>
          </a:prstGeom>
          <a:ln>
            <a:solidFill>
              <a:srgbClr val="1A568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>
            <a:spLocks noChangeAspect="1"/>
          </p:cNvSpPr>
          <p:nvPr/>
        </p:nvSpPr>
        <p:spPr>
          <a:xfrm flipV="1">
            <a:off x="4507127" y="403120"/>
            <a:ext cx="129746" cy="129746"/>
          </a:xfrm>
          <a:prstGeom prst="ellipse">
            <a:avLst/>
          </a:prstGeom>
          <a:solidFill>
            <a:srgbClr val="1A568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Isosceles Triangle 6"/>
          <p:cNvSpPr>
            <a:spLocks noChangeAspect="1"/>
          </p:cNvSpPr>
          <p:nvPr/>
        </p:nvSpPr>
        <p:spPr>
          <a:xfrm flipH="1" flipV="1">
            <a:off x="4439412" y="1330282"/>
            <a:ext cx="265176" cy="228600"/>
          </a:xfrm>
          <a:prstGeom prst="triangle">
            <a:avLst/>
          </a:prstGeom>
          <a:solidFill>
            <a:srgbClr val="1A568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59723" y="2036054"/>
            <a:ext cx="1821867" cy="914400"/>
            <a:chOff x="1426786" y="2281045"/>
            <a:chExt cx="1821867" cy="1278259"/>
          </a:xfrm>
        </p:grpSpPr>
        <p:sp>
          <p:nvSpPr>
            <p:cNvPr id="12" name="Rectangle 11"/>
            <p:cNvSpPr/>
            <p:nvPr/>
          </p:nvSpPr>
          <p:spPr>
            <a:xfrm>
              <a:off x="1426786" y="2281045"/>
              <a:ext cx="1821867" cy="109685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latin typeface="Avenir Light"/>
                  <a:cs typeface="Avenir Light"/>
                </a:rPr>
                <a:t>What is Text Mining?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426786" y="3376424"/>
              <a:ext cx="1821867" cy="18288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Avenir Light"/>
                <a:cs typeface="Avenir Light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494436" y="3112590"/>
            <a:ext cx="1821867" cy="1096855"/>
            <a:chOff x="1426786" y="2281045"/>
            <a:chExt cx="1821867" cy="1096855"/>
          </a:xfrm>
        </p:grpSpPr>
        <p:sp>
          <p:nvSpPr>
            <p:cNvPr id="16" name="Rectangle 15"/>
            <p:cNvSpPr/>
            <p:nvPr/>
          </p:nvSpPr>
          <p:spPr>
            <a:xfrm>
              <a:off x="1426786" y="2281045"/>
              <a:ext cx="1821867" cy="91397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venir Light"/>
                  <a:cs typeface="Avenir Light"/>
                </a:rPr>
                <a:t>String Manipulation</a:t>
              </a:r>
            </a:p>
            <a:p>
              <a:pPr algn="ctr"/>
              <a:r>
                <a:rPr lang="en-US" sz="1400" dirty="0" smtClean="0">
                  <a:latin typeface="Avenir Light"/>
                  <a:cs typeface="Avenir Light"/>
                </a:rPr>
                <a:t>Cleaning</a:t>
              </a:r>
              <a:endParaRPr lang="en-US" sz="1000" dirty="0">
                <a:latin typeface="Avenir Light"/>
                <a:cs typeface="Avenir Light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426786" y="3195020"/>
              <a:ext cx="1821867" cy="18288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Light"/>
                <a:cs typeface="Avenir Light"/>
              </a:endParaRPr>
            </a:p>
          </p:txBody>
        </p:sp>
      </p:grpSp>
      <p:cxnSp>
        <p:nvCxnSpPr>
          <p:cNvPr id="9" name="Straight Connector 8"/>
          <p:cNvCxnSpPr/>
          <p:nvPr/>
        </p:nvCxnSpPr>
        <p:spPr>
          <a:xfrm rot="5400000">
            <a:off x="5943600" y="1742093"/>
            <a:ext cx="2205" cy="2743200"/>
          </a:xfrm>
          <a:prstGeom prst="line">
            <a:avLst/>
          </a:prstGeom>
          <a:ln>
            <a:solidFill>
              <a:srgbClr val="A6A6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1827696" y="4250896"/>
            <a:ext cx="1821867" cy="1096855"/>
            <a:chOff x="1426786" y="2281045"/>
            <a:chExt cx="1821867" cy="1096855"/>
          </a:xfrm>
        </p:grpSpPr>
        <p:sp>
          <p:nvSpPr>
            <p:cNvPr id="19" name="Rectangle 18"/>
            <p:cNvSpPr/>
            <p:nvPr/>
          </p:nvSpPr>
          <p:spPr>
            <a:xfrm>
              <a:off x="1426786" y="2281045"/>
              <a:ext cx="1821867" cy="91397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latin typeface="Avenir Light"/>
                  <a:cs typeface="Avenir Light"/>
                </a:rPr>
                <a:t>Freq</a:t>
              </a:r>
              <a:r>
                <a:rPr lang="en-US" sz="1600" dirty="0">
                  <a:latin typeface="Avenir Light"/>
                  <a:cs typeface="Avenir Light"/>
                </a:rPr>
                <a:t> Counts, </a:t>
              </a:r>
              <a:r>
                <a:rPr lang="en-US" sz="1600" dirty="0" err="1" smtClean="0">
                  <a:latin typeface="Avenir Light"/>
                  <a:cs typeface="Avenir Light"/>
                </a:rPr>
                <a:t>Dendrograms</a:t>
              </a:r>
              <a:endParaRPr lang="en-US" sz="1600" dirty="0">
                <a:latin typeface="Avenir Light"/>
                <a:cs typeface="Avenir Light"/>
              </a:endParaRPr>
            </a:p>
            <a:p>
              <a:pPr algn="ctr"/>
              <a:r>
                <a:rPr lang="en-US" sz="1600" dirty="0" err="1">
                  <a:latin typeface="Avenir Light"/>
                  <a:cs typeface="Avenir Light"/>
                </a:rPr>
                <a:t>Wordclouds</a:t>
              </a:r>
              <a:endParaRPr lang="en-US" sz="1050" dirty="0">
                <a:latin typeface="Avenir Light"/>
                <a:cs typeface="Avenir Ligh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426786" y="3195020"/>
              <a:ext cx="1821867" cy="18288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Light"/>
                <a:cs typeface="Avenir Light"/>
              </a:endParaRPr>
            </a:p>
          </p:txBody>
        </p:sp>
      </p:grpSp>
      <p:cxnSp>
        <p:nvCxnSpPr>
          <p:cNvPr id="10" name="Straight Connector 9"/>
          <p:cNvCxnSpPr/>
          <p:nvPr/>
        </p:nvCxnSpPr>
        <p:spPr>
          <a:xfrm rot="5400000">
            <a:off x="3198194" y="2879803"/>
            <a:ext cx="2205" cy="2743200"/>
          </a:xfrm>
          <a:prstGeom prst="line">
            <a:avLst/>
          </a:prstGeom>
          <a:ln>
            <a:solidFill>
              <a:srgbClr val="A6A6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5956931" y="5067622"/>
            <a:ext cx="1821867" cy="1085184"/>
            <a:chOff x="1426786" y="2281045"/>
            <a:chExt cx="1821867" cy="1085184"/>
          </a:xfrm>
        </p:grpSpPr>
        <p:sp>
          <p:nvSpPr>
            <p:cNvPr id="22" name="Rectangle 21"/>
            <p:cNvSpPr/>
            <p:nvPr/>
          </p:nvSpPr>
          <p:spPr>
            <a:xfrm>
              <a:off x="1426786" y="2281045"/>
              <a:ext cx="1821867" cy="914400"/>
            </a:xfrm>
            <a:prstGeom prst="rect">
              <a:avLst/>
            </a:prstGeom>
            <a:solidFill>
              <a:srgbClr val="BA2D2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venir Light"/>
                  <a:cs typeface="Avenir Light"/>
                </a:rPr>
                <a:t>Topic Modeling</a:t>
              </a:r>
            </a:p>
            <a:p>
              <a:pPr algn="ctr"/>
              <a:r>
                <a:rPr lang="en-US" dirty="0" err="1">
                  <a:latin typeface="Avenir Light"/>
                  <a:cs typeface="Avenir Light"/>
                </a:rPr>
                <a:t>openNLP</a:t>
              </a:r>
              <a:endParaRPr lang="en-US" dirty="0">
                <a:latin typeface="Avenir Light"/>
                <a:cs typeface="Avenir Light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426786" y="3183349"/>
              <a:ext cx="1821867" cy="182880"/>
            </a:xfrm>
            <a:prstGeom prst="rect">
              <a:avLst/>
            </a:prstGeom>
            <a:solidFill>
              <a:srgbClr val="81241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Light"/>
                <a:cs typeface="Avenir Light"/>
              </a:endParaRPr>
            </a:p>
          </p:txBody>
        </p:sp>
      </p:grpSp>
      <p:cxnSp>
        <p:nvCxnSpPr>
          <p:cNvPr id="11" name="Straight Connector 10"/>
          <p:cNvCxnSpPr/>
          <p:nvPr/>
        </p:nvCxnSpPr>
        <p:spPr>
          <a:xfrm rot="5400000">
            <a:off x="6177495" y="3458040"/>
            <a:ext cx="2205" cy="3200400"/>
          </a:xfrm>
          <a:prstGeom prst="line">
            <a:avLst/>
          </a:prstGeom>
          <a:ln>
            <a:solidFill>
              <a:srgbClr val="A6A6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>
            <a:spLocks noChangeAspect="1"/>
          </p:cNvSpPr>
          <p:nvPr/>
        </p:nvSpPr>
        <p:spPr>
          <a:xfrm>
            <a:off x="4475123" y="3015713"/>
            <a:ext cx="193754" cy="193754"/>
          </a:xfrm>
          <a:prstGeom prst="ellipse">
            <a:avLst/>
          </a:prstGeom>
          <a:solidFill>
            <a:schemeClr val="tx2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4475123" y="4153423"/>
            <a:ext cx="193754" cy="193754"/>
          </a:xfrm>
          <a:prstGeom prst="ellipse">
            <a:avLst/>
          </a:prstGeom>
          <a:solidFill>
            <a:schemeClr val="tx2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4475123" y="4970745"/>
            <a:ext cx="193754" cy="193754"/>
          </a:xfrm>
          <a:prstGeom prst="ellipse">
            <a:avLst/>
          </a:prstGeom>
          <a:solidFill>
            <a:schemeClr val="tx2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215769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rot="5400000">
            <a:off x="2958821" y="432336"/>
            <a:ext cx="2205" cy="32004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Heavy"/>
                <a:cs typeface="Avenir Heavy"/>
              </a:rPr>
              <a:t>Agenda</a:t>
            </a:r>
            <a:endParaRPr lang="en-US" dirty="0">
              <a:solidFill>
                <a:schemeClr val="bg1">
                  <a:lumMod val="75000"/>
                </a:schemeClr>
              </a:solidFill>
              <a:latin typeface="Avenir Heavy"/>
              <a:cs typeface="Avenir Heavy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4570898" y="1371600"/>
            <a:ext cx="2205" cy="5486400"/>
          </a:xfrm>
          <a:prstGeom prst="line">
            <a:avLst/>
          </a:prstGeom>
          <a:ln>
            <a:solidFill>
              <a:srgbClr val="A6A6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>
            <a:spLocks noChangeAspect="1"/>
          </p:cNvSpPr>
          <p:nvPr/>
        </p:nvSpPr>
        <p:spPr>
          <a:xfrm>
            <a:off x="4475123" y="1927355"/>
            <a:ext cx="193754" cy="193754"/>
          </a:xfrm>
          <a:prstGeom prst="ellipse">
            <a:avLst/>
          </a:prstGeom>
          <a:solidFill>
            <a:schemeClr val="tx2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570898" y="0"/>
            <a:ext cx="2205" cy="457200"/>
          </a:xfrm>
          <a:prstGeom prst="line">
            <a:avLst/>
          </a:prstGeom>
          <a:ln>
            <a:solidFill>
              <a:srgbClr val="1A568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>
            <a:spLocks noChangeAspect="1"/>
          </p:cNvSpPr>
          <p:nvPr/>
        </p:nvSpPr>
        <p:spPr>
          <a:xfrm flipV="1">
            <a:off x="4507127" y="403120"/>
            <a:ext cx="129746" cy="129746"/>
          </a:xfrm>
          <a:prstGeom prst="ellipse">
            <a:avLst/>
          </a:prstGeom>
          <a:solidFill>
            <a:srgbClr val="1A568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Isosceles Triangle 6"/>
          <p:cNvSpPr>
            <a:spLocks noChangeAspect="1"/>
          </p:cNvSpPr>
          <p:nvPr/>
        </p:nvSpPr>
        <p:spPr>
          <a:xfrm flipH="1" flipV="1">
            <a:off x="4439412" y="1330282"/>
            <a:ext cx="265176" cy="228600"/>
          </a:xfrm>
          <a:prstGeom prst="triangle">
            <a:avLst/>
          </a:prstGeom>
          <a:solidFill>
            <a:srgbClr val="1A568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59723" y="2036054"/>
            <a:ext cx="1821867" cy="914400"/>
            <a:chOff x="1426786" y="2281045"/>
            <a:chExt cx="1821867" cy="1278259"/>
          </a:xfrm>
        </p:grpSpPr>
        <p:sp>
          <p:nvSpPr>
            <p:cNvPr id="12" name="Rectangle 11"/>
            <p:cNvSpPr/>
            <p:nvPr/>
          </p:nvSpPr>
          <p:spPr>
            <a:xfrm>
              <a:off x="1426786" y="2281045"/>
              <a:ext cx="1821867" cy="1096855"/>
            </a:xfrm>
            <a:prstGeom prst="rect">
              <a:avLst/>
            </a:prstGeom>
            <a:solidFill>
              <a:srgbClr val="1B9B7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latin typeface="Avenir Light"/>
                  <a:cs typeface="Avenir Light"/>
                </a:rPr>
                <a:t>What is Text Mining?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426786" y="3376424"/>
              <a:ext cx="1821867" cy="182880"/>
            </a:xfrm>
            <a:prstGeom prst="rect">
              <a:avLst/>
            </a:prstGeom>
            <a:solidFill>
              <a:srgbClr val="13705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Avenir Light"/>
                <a:cs typeface="Avenir Light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494436" y="3112590"/>
            <a:ext cx="1821867" cy="1096855"/>
            <a:chOff x="1426786" y="2281045"/>
            <a:chExt cx="1821867" cy="1096855"/>
          </a:xfrm>
        </p:grpSpPr>
        <p:sp>
          <p:nvSpPr>
            <p:cNvPr id="16" name="Rectangle 15"/>
            <p:cNvSpPr/>
            <p:nvPr/>
          </p:nvSpPr>
          <p:spPr>
            <a:xfrm>
              <a:off x="1426786" y="2281045"/>
              <a:ext cx="1821867" cy="913974"/>
            </a:xfrm>
            <a:prstGeom prst="rect">
              <a:avLst/>
            </a:prstGeom>
            <a:solidFill>
              <a:srgbClr val="96BA5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Avenir Light"/>
                  <a:cs typeface="Avenir Light"/>
                </a:rPr>
                <a:t>String Manipulation</a:t>
              </a:r>
              <a:endParaRPr lang="en-US" sz="1400" dirty="0">
                <a:latin typeface="Avenir Light"/>
                <a:cs typeface="Avenir Light"/>
              </a:endParaRPr>
            </a:p>
            <a:p>
              <a:pPr algn="ctr"/>
              <a:r>
                <a:rPr lang="en-US" sz="1400" dirty="0" smtClean="0">
                  <a:latin typeface="Avenir Light"/>
                  <a:cs typeface="Avenir Light"/>
                </a:rPr>
                <a:t>Cleaning</a:t>
              </a:r>
              <a:endParaRPr lang="en-US" sz="1000" dirty="0">
                <a:latin typeface="Avenir Light"/>
                <a:cs typeface="Avenir Light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426786" y="3195020"/>
              <a:ext cx="1821867" cy="18288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Light"/>
                <a:cs typeface="Avenir Light"/>
              </a:endParaRPr>
            </a:p>
          </p:txBody>
        </p:sp>
      </p:grpSp>
      <p:cxnSp>
        <p:nvCxnSpPr>
          <p:cNvPr id="9" name="Straight Connector 8"/>
          <p:cNvCxnSpPr/>
          <p:nvPr/>
        </p:nvCxnSpPr>
        <p:spPr>
          <a:xfrm rot="5400000">
            <a:off x="5943600" y="1742093"/>
            <a:ext cx="2205" cy="2743200"/>
          </a:xfrm>
          <a:prstGeom prst="line">
            <a:avLst/>
          </a:prstGeom>
          <a:ln>
            <a:solidFill>
              <a:srgbClr val="A6A6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1827696" y="4250896"/>
            <a:ext cx="1821867" cy="1096855"/>
            <a:chOff x="1426786" y="2281045"/>
            <a:chExt cx="1821867" cy="1096855"/>
          </a:xfrm>
        </p:grpSpPr>
        <p:sp>
          <p:nvSpPr>
            <p:cNvPr id="19" name="Rectangle 18"/>
            <p:cNvSpPr/>
            <p:nvPr/>
          </p:nvSpPr>
          <p:spPr>
            <a:xfrm>
              <a:off x="1426786" y="2281045"/>
              <a:ext cx="1821867" cy="913974"/>
            </a:xfrm>
            <a:prstGeom prst="rect">
              <a:avLst/>
            </a:prstGeom>
            <a:solidFill>
              <a:srgbClr val="F0951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latin typeface="Avenir Light"/>
                  <a:cs typeface="Avenir Light"/>
                </a:rPr>
                <a:t>Freq</a:t>
              </a:r>
              <a:r>
                <a:rPr lang="en-US" sz="1600" dirty="0">
                  <a:latin typeface="Avenir Light"/>
                  <a:cs typeface="Avenir Light"/>
                </a:rPr>
                <a:t> Counts, </a:t>
              </a:r>
              <a:r>
                <a:rPr lang="en-US" sz="1600" dirty="0" err="1">
                  <a:latin typeface="Avenir Light"/>
                  <a:cs typeface="Avenir Light"/>
                </a:rPr>
                <a:t>D</a:t>
              </a:r>
              <a:r>
                <a:rPr lang="en-US" sz="1600" dirty="0" err="1" smtClean="0">
                  <a:latin typeface="Avenir Light"/>
                  <a:cs typeface="Avenir Light"/>
                </a:rPr>
                <a:t>endrograms</a:t>
              </a:r>
              <a:endParaRPr lang="en-US" sz="1600" dirty="0">
                <a:latin typeface="Avenir Light"/>
                <a:cs typeface="Avenir Light"/>
              </a:endParaRPr>
            </a:p>
            <a:p>
              <a:pPr algn="ctr"/>
              <a:r>
                <a:rPr lang="en-US" sz="1600" dirty="0" err="1">
                  <a:latin typeface="Avenir Light"/>
                  <a:cs typeface="Avenir Light"/>
                </a:rPr>
                <a:t>Wordclouds</a:t>
              </a:r>
              <a:endParaRPr lang="en-US" sz="1050" dirty="0">
                <a:latin typeface="Avenir Light"/>
                <a:cs typeface="Avenir Ligh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426786" y="3195020"/>
              <a:ext cx="1821867" cy="182880"/>
            </a:xfrm>
            <a:prstGeom prst="rect">
              <a:avLst/>
            </a:prstGeom>
            <a:solidFill>
              <a:srgbClr val="B16E0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Light"/>
                <a:cs typeface="Avenir Light"/>
              </a:endParaRPr>
            </a:p>
          </p:txBody>
        </p:sp>
      </p:grpSp>
      <p:cxnSp>
        <p:nvCxnSpPr>
          <p:cNvPr id="10" name="Straight Connector 9"/>
          <p:cNvCxnSpPr/>
          <p:nvPr/>
        </p:nvCxnSpPr>
        <p:spPr>
          <a:xfrm rot="5400000">
            <a:off x="3198194" y="2879803"/>
            <a:ext cx="2205" cy="2743200"/>
          </a:xfrm>
          <a:prstGeom prst="line">
            <a:avLst/>
          </a:prstGeom>
          <a:ln>
            <a:solidFill>
              <a:srgbClr val="A6A6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5956931" y="5067622"/>
            <a:ext cx="1821867" cy="1085184"/>
            <a:chOff x="1426786" y="2281045"/>
            <a:chExt cx="1821867" cy="1085184"/>
          </a:xfrm>
        </p:grpSpPr>
        <p:sp>
          <p:nvSpPr>
            <p:cNvPr id="22" name="Rectangle 21"/>
            <p:cNvSpPr/>
            <p:nvPr/>
          </p:nvSpPr>
          <p:spPr>
            <a:xfrm>
              <a:off x="1426786" y="2281045"/>
              <a:ext cx="1821867" cy="914400"/>
            </a:xfrm>
            <a:prstGeom prst="rect">
              <a:avLst/>
            </a:prstGeom>
            <a:solidFill>
              <a:srgbClr val="BA2D2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venir Light"/>
                  <a:cs typeface="Avenir Light"/>
                </a:rPr>
                <a:t>Topic Modeling</a:t>
              </a:r>
            </a:p>
            <a:p>
              <a:pPr algn="ctr"/>
              <a:r>
                <a:rPr lang="en-US" dirty="0" err="1">
                  <a:latin typeface="Avenir Light"/>
                  <a:cs typeface="Avenir Light"/>
                </a:rPr>
                <a:t>openNLP</a:t>
              </a:r>
              <a:endParaRPr lang="en-US" dirty="0">
                <a:latin typeface="Avenir Light"/>
                <a:cs typeface="Avenir Light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426786" y="3183349"/>
              <a:ext cx="1821867" cy="182880"/>
            </a:xfrm>
            <a:prstGeom prst="rect">
              <a:avLst/>
            </a:prstGeom>
            <a:solidFill>
              <a:srgbClr val="81241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Light"/>
                <a:cs typeface="Avenir Light"/>
              </a:endParaRPr>
            </a:p>
          </p:txBody>
        </p:sp>
      </p:grpSp>
      <p:cxnSp>
        <p:nvCxnSpPr>
          <p:cNvPr id="11" name="Straight Connector 10"/>
          <p:cNvCxnSpPr/>
          <p:nvPr/>
        </p:nvCxnSpPr>
        <p:spPr>
          <a:xfrm rot="5400000">
            <a:off x="6177495" y="3458040"/>
            <a:ext cx="2205" cy="3200400"/>
          </a:xfrm>
          <a:prstGeom prst="line">
            <a:avLst/>
          </a:prstGeom>
          <a:ln>
            <a:solidFill>
              <a:srgbClr val="A6A6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>
            <a:spLocks noChangeAspect="1"/>
          </p:cNvSpPr>
          <p:nvPr/>
        </p:nvSpPr>
        <p:spPr>
          <a:xfrm>
            <a:off x="4475123" y="3015713"/>
            <a:ext cx="193754" cy="193754"/>
          </a:xfrm>
          <a:prstGeom prst="ellipse">
            <a:avLst/>
          </a:prstGeom>
          <a:solidFill>
            <a:schemeClr val="tx2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4475123" y="4153423"/>
            <a:ext cx="193754" cy="193754"/>
          </a:xfrm>
          <a:prstGeom prst="ellipse">
            <a:avLst/>
          </a:prstGeom>
          <a:solidFill>
            <a:schemeClr val="tx2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4475123" y="4970745"/>
            <a:ext cx="193754" cy="193754"/>
          </a:xfrm>
          <a:prstGeom prst="ellipse">
            <a:avLst/>
          </a:prstGeom>
          <a:solidFill>
            <a:schemeClr val="tx2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116969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69" y="886838"/>
            <a:ext cx="4968367" cy="4143084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6262750"/>
            <a:ext cx="1508760" cy="495188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venir Light"/>
                <a:cs typeface="Avenir Light"/>
              </a:rPr>
              <a:t>Topic Modeling</a:t>
            </a:r>
          </a:p>
          <a:p>
            <a:pPr algn="ctr"/>
            <a:r>
              <a:rPr lang="en-US" sz="1600" dirty="0" err="1" smtClean="0">
                <a:latin typeface="Avenir Light"/>
                <a:cs typeface="Avenir Light"/>
              </a:rPr>
              <a:t>openNLP</a:t>
            </a:r>
            <a:endParaRPr lang="en-US" sz="1600" dirty="0" smtClean="0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57267" y="228884"/>
            <a:ext cx="193754" cy="193754"/>
          </a:xfrm>
          <a:prstGeom prst="ellipse">
            <a:avLst/>
          </a:prstGeom>
          <a:solidFill>
            <a:srgbClr val="BA2D27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7_Topic_Modeling_Sentiment.R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4734" y="714092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Setup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54145" y="5385049"/>
            <a:ext cx="8222413" cy="0"/>
          </a:xfrm>
          <a:prstGeom prst="line">
            <a:avLst/>
          </a:prstGeom>
          <a:ln>
            <a:solidFill>
              <a:srgbClr val="BA2D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35" idx="4"/>
          </p:cNvCxnSpPr>
          <p:nvPr/>
        </p:nvCxnSpPr>
        <p:spPr>
          <a:xfrm flipH="1" flipV="1">
            <a:off x="154144" y="422638"/>
            <a:ext cx="1" cy="4962411"/>
          </a:xfrm>
          <a:prstGeom prst="line">
            <a:avLst/>
          </a:prstGeom>
          <a:ln>
            <a:solidFill>
              <a:srgbClr val="BA2D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10" idx="0"/>
          </p:cNvCxnSpPr>
          <p:nvPr/>
        </p:nvCxnSpPr>
        <p:spPr>
          <a:xfrm>
            <a:off x="8376558" y="5385049"/>
            <a:ext cx="0" cy="384919"/>
          </a:xfrm>
          <a:prstGeom prst="line">
            <a:avLst/>
          </a:prstGeom>
          <a:ln>
            <a:solidFill>
              <a:srgbClr val="BA2D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51021" y="397319"/>
            <a:ext cx="8598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TREEMAP: multi dimensional representation of the corpus attributes.</a:t>
            </a:r>
            <a:endParaRPr lang="en-US" u="sng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72073" y="896277"/>
            <a:ext cx="33044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buFont typeface="Arial"/>
              <a:buChar char="•"/>
            </a:pPr>
            <a:r>
              <a:rPr lang="en-US" sz="1600" dirty="0" smtClean="0">
                <a:latin typeface="Avenir Light"/>
                <a:cs typeface="Avenir Light"/>
              </a:rPr>
              <a:t>Color will represent quick, simple </a:t>
            </a:r>
            <a:r>
              <a:rPr lang="en-US" sz="1600" u="sng" dirty="0">
                <a:latin typeface="Avenir Light"/>
                <a:cs typeface="Avenir Light"/>
              </a:rPr>
              <a:t>polarity</a:t>
            </a:r>
            <a:r>
              <a:rPr lang="en-US" sz="1600" dirty="0" smtClean="0">
                <a:latin typeface="Avenir Light"/>
                <a:cs typeface="Avenir Light"/>
              </a:rPr>
              <a:t> </a:t>
            </a:r>
            <a:r>
              <a:rPr lang="en-US" sz="1600" u="sng" dirty="0" smtClean="0">
                <a:latin typeface="Avenir Light"/>
                <a:cs typeface="Avenir Light"/>
              </a:rPr>
              <a:t>sentiment</a:t>
            </a:r>
          </a:p>
          <a:p>
            <a:pPr marL="115888" indent="-115888">
              <a:buFont typeface="Arial"/>
              <a:buChar char="•"/>
            </a:pPr>
            <a:r>
              <a:rPr lang="en-US" sz="1600" dirty="0" smtClean="0">
                <a:latin typeface="Avenir Light"/>
                <a:cs typeface="Avenir Light"/>
              </a:rPr>
              <a:t>Each article is a small square</a:t>
            </a:r>
          </a:p>
          <a:p>
            <a:pPr marL="115888" indent="-115888">
              <a:buFont typeface="Arial"/>
              <a:buChar char="•"/>
            </a:pPr>
            <a:r>
              <a:rPr lang="en-US" sz="1600" dirty="0" smtClean="0">
                <a:latin typeface="Avenir Light"/>
                <a:cs typeface="Avenir Light"/>
              </a:rPr>
              <a:t>The area of the square is related to the number of terms </a:t>
            </a:r>
            <a:r>
              <a:rPr lang="en-US" sz="1600" u="sng" dirty="0" smtClean="0">
                <a:latin typeface="Avenir Light"/>
                <a:cs typeface="Avenir Light"/>
              </a:rPr>
              <a:t>document length</a:t>
            </a:r>
          </a:p>
          <a:p>
            <a:pPr marL="115888" indent="-115888">
              <a:buFont typeface="Arial"/>
              <a:buChar char="•"/>
            </a:pPr>
            <a:r>
              <a:rPr lang="en-US" sz="1600" dirty="0" smtClean="0">
                <a:latin typeface="Avenir Light"/>
                <a:cs typeface="Avenir Light"/>
              </a:rPr>
              <a:t>The larger grouping is based on LDA or CTM </a:t>
            </a:r>
            <a:r>
              <a:rPr lang="en-US" sz="1600" u="sng" dirty="0" smtClean="0">
                <a:latin typeface="Avenir Light"/>
                <a:cs typeface="Avenir Light"/>
              </a:rPr>
              <a:t>Topic Modeling </a:t>
            </a:r>
            <a:endParaRPr lang="en-US" sz="1600" u="sng" dirty="0">
              <a:latin typeface="Avenir Light"/>
              <a:cs typeface="Avenir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72073" y="3792278"/>
            <a:ext cx="3304485" cy="1477328"/>
          </a:xfrm>
          <a:prstGeom prst="rect">
            <a:avLst/>
          </a:prstGeom>
          <a:solidFill>
            <a:srgbClr val="2776B2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End result is understanding broad topics, their sentiment and amount of the corpus documents devoted to the identified topic.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114174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Topic Modeling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699535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00588" y="163830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 smtClean="0">
                <a:latin typeface="Avenir Light"/>
                <a:cs typeface="Avenir Light"/>
              </a:rPr>
              <a:t>Example</a:t>
            </a:r>
            <a:endParaRPr lang="en-US" sz="2400" b="1" u="sng" dirty="0">
              <a:latin typeface="Avenir Light"/>
              <a:cs typeface="Avenir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4477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>
              <a:buFont typeface="Arial" panose="020B0604020202020204" pitchFamily="34" charset="0"/>
              <a:buChar char="•"/>
            </a:pPr>
            <a:endParaRPr lang="en-US" sz="2000" b="1" dirty="0" smtClean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4477" y="163830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 smtClean="0">
                <a:latin typeface="Avenir Light"/>
                <a:cs typeface="Avenir Light"/>
              </a:rPr>
              <a:t>LDA</a:t>
            </a:r>
            <a:endParaRPr lang="en-US" sz="2400" b="1" u="sng" dirty="0">
              <a:latin typeface="Avenir Light"/>
              <a:cs typeface="Avenir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4511" y="3185065"/>
            <a:ext cx="38747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650" indent="-1206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Avenir Light"/>
                <a:cs typeface="Avenir Light"/>
              </a:rPr>
              <a:t>Probability is assigned to each document for the specific observed topics.</a:t>
            </a:r>
          </a:p>
          <a:p>
            <a:pPr marL="120650" indent="-1206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Avenir Light"/>
                <a:cs typeface="Avenir Light"/>
              </a:rPr>
              <a:t>A document can have varying probabilities of topics simultaneously.</a:t>
            </a:r>
            <a:endParaRPr lang="en-US" sz="1600" dirty="0">
              <a:latin typeface="Avenir Light"/>
              <a:cs typeface="Avenir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0202" y="2182905"/>
            <a:ext cx="3943350" cy="8229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Avenir Light"/>
                <a:cs typeface="Avenir Light"/>
              </a:rPr>
              <a:t>Each document is made up of mini topics.</a:t>
            </a:r>
            <a:endParaRPr lang="en-US" sz="1600" b="1" dirty="0">
              <a:solidFill>
                <a:schemeClr val="bg1"/>
              </a:solidFill>
              <a:latin typeface="Avenir Light"/>
              <a:cs typeface="Avenir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97361" y="4733925"/>
            <a:ext cx="3943350" cy="110319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Avenir Light"/>
                <a:cs typeface="Avenir Light"/>
              </a:rPr>
              <a:t>Technical Explanations: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  <a:latin typeface="Avenir Light"/>
                <a:cs typeface="Avenir Light"/>
                <a:hlinkClick r:id="rId2"/>
              </a:rPr>
              <a:t>http://en.wikipedia.org/wiki/</a:t>
            </a:r>
            <a:r>
              <a:rPr lang="en-US" sz="1200" b="1" dirty="0" smtClean="0">
                <a:solidFill>
                  <a:schemeClr val="tx1"/>
                </a:solidFill>
                <a:latin typeface="Avenir Light"/>
                <a:cs typeface="Avenir Light"/>
                <a:hlinkClick r:id="rId2"/>
              </a:rPr>
              <a:t>Latent_Dirichlet_allocation</a:t>
            </a:r>
            <a:endParaRPr lang="en-US" sz="1200" b="1" dirty="0" smtClean="0">
              <a:solidFill>
                <a:schemeClr val="tx1"/>
              </a:solidFill>
              <a:latin typeface="Avenir Light"/>
              <a:cs typeface="Avenir Light"/>
            </a:endParaRPr>
          </a:p>
          <a:p>
            <a:pPr algn="ctr"/>
            <a:r>
              <a:rPr lang="en-US" sz="1200" b="1" dirty="0">
                <a:solidFill>
                  <a:schemeClr val="tx1"/>
                </a:solidFill>
                <a:latin typeface="Avenir Light"/>
                <a:cs typeface="Avenir Light"/>
                <a:hlinkClick r:id="rId3"/>
              </a:rPr>
              <a:t>http://cs.brown.edu/courses/csci2950-p/spring2010/lectures/2010-03-</a:t>
            </a:r>
            <a:r>
              <a:rPr lang="en-US" sz="1200" b="1" dirty="0" smtClean="0">
                <a:solidFill>
                  <a:schemeClr val="tx1"/>
                </a:solidFill>
                <a:latin typeface="Avenir Light"/>
                <a:cs typeface="Avenir Light"/>
                <a:hlinkClick r:id="rId3"/>
              </a:rPr>
              <a:t>03_santhanam.pdf</a:t>
            </a:r>
            <a:endParaRPr lang="en-US" sz="1200" b="1" dirty="0" smtClean="0">
              <a:solidFill>
                <a:schemeClr val="tx1"/>
              </a:solidFill>
              <a:latin typeface="Avenir Light"/>
              <a:cs typeface="Avenir Light"/>
            </a:endParaRPr>
          </a:p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Avenir Light"/>
                <a:cs typeface="Avenir Light"/>
              </a:rPr>
              <a:t>*</a:t>
            </a:r>
            <a:r>
              <a:rPr lang="en-US" sz="1100" b="1" dirty="0" smtClean="0">
                <a:solidFill>
                  <a:schemeClr val="tx1"/>
                </a:solidFill>
                <a:latin typeface="Avenir Light"/>
                <a:cs typeface="Avenir Light"/>
              </a:rPr>
              <a:t>Full disclosure I am not an expert in topic modeling</a:t>
            </a:r>
            <a:endParaRPr lang="en-US" sz="1100" b="1" dirty="0">
              <a:solidFill>
                <a:schemeClr val="tx1"/>
              </a:solidFill>
              <a:latin typeface="Avenir Light"/>
              <a:cs typeface="Avenir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00588" y="2381853"/>
            <a:ext cx="4097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>
              <a:buFont typeface="+mj-lt"/>
              <a:buAutoNum type="arabicPeriod"/>
            </a:pPr>
            <a:r>
              <a:rPr lang="en-US" sz="1200" dirty="0" smtClean="0">
                <a:latin typeface="Avenir Light"/>
                <a:cs typeface="Avenir Light"/>
              </a:rPr>
              <a:t>I like to watch basketball and football on TV.</a:t>
            </a:r>
          </a:p>
          <a:p>
            <a:pPr marL="112713" indent="-112713">
              <a:buFont typeface="+mj-lt"/>
              <a:buAutoNum type="arabicPeriod"/>
            </a:pPr>
            <a:r>
              <a:rPr lang="en-US" sz="1200" dirty="0" smtClean="0">
                <a:latin typeface="Avenir Light"/>
                <a:cs typeface="Avenir Light"/>
              </a:rPr>
              <a:t>I watched basketball and Shark Tank yesterday.</a:t>
            </a:r>
          </a:p>
          <a:p>
            <a:pPr marL="112713" indent="-112713">
              <a:buFont typeface="+mj-lt"/>
              <a:buAutoNum type="arabicPeriod"/>
            </a:pPr>
            <a:r>
              <a:rPr lang="en-US" sz="1200" dirty="0" smtClean="0">
                <a:latin typeface="Avenir Light"/>
                <a:cs typeface="Avenir Light"/>
              </a:rPr>
              <a:t>Open source analytics software is the best.</a:t>
            </a:r>
          </a:p>
          <a:p>
            <a:pPr marL="112713" indent="-112713">
              <a:buFont typeface="+mj-lt"/>
              <a:buAutoNum type="arabicPeriod"/>
            </a:pPr>
            <a:r>
              <a:rPr lang="en-US" sz="1200" dirty="0" smtClean="0">
                <a:latin typeface="Avenir Light"/>
                <a:cs typeface="Avenir Light"/>
              </a:rPr>
              <a:t>R is an open source software for analysis.</a:t>
            </a:r>
          </a:p>
          <a:p>
            <a:pPr marL="112713" indent="-112713">
              <a:buFont typeface="+mj-lt"/>
              <a:buAutoNum type="arabicPeriod"/>
            </a:pPr>
            <a:r>
              <a:rPr lang="en-US" sz="1200" dirty="0" smtClean="0">
                <a:latin typeface="Avenir Light"/>
                <a:cs typeface="Avenir Light"/>
              </a:rPr>
              <a:t>I use R for basketball analytics.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99535" y="3561115"/>
            <a:ext cx="411585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 smtClean="0">
                <a:latin typeface="Avenir Light"/>
                <a:cs typeface="Avenir Light"/>
              </a:rPr>
              <a:t>Topic A: </a:t>
            </a:r>
            <a:r>
              <a:rPr lang="en-US" sz="1400" dirty="0" smtClean="0">
                <a:latin typeface="Avenir Light"/>
                <a:cs typeface="Avenir Light"/>
              </a:rPr>
              <a:t>30% basketball, 20% football, 15% watched, 10% TV…</a:t>
            </a:r>
            <a:r>
              <a:rPr lang="en-US" sz="1400" i="1" dirty="0" smtClean="0">
                <a:latin typeface="Avenir Light"/>
                <a:cs typeface="Avenir Light"/>
              </a:rPr>
              <a:t>something to do with watching sports</a:t>
            </a:r>
          </a:p>
          <a:p>
            <a:r>
              <a:rPr lang="en-US" sz="1400" u="sng" dirty="0" smtClean="0">
                <a:latin typeface="Avenir Light"/>
                <a:cs typeface="Avenir Light"/>
              </a:rPr>
              <a:t>Topic B</a:t>
            </a:r>
            <a:r>
              <a:rPr lang="en-US" sz="1400" dirty="0" smtClean="0">
                <a:latin typeface="Avenir Light"/>
                <a:cs typeface="Avenir Light"/>
              </a:rPr>
              <a:t>: 40% software, 10% open, 10% source…10% analytics </a:t>
            </a:r>
            <a:r>
              <a:rPr lang="en-US" sz="1400" i="1" dirty="0" smtClean="0">
                <a:latin typeface="Avenir Light"/>
                <a:cs typeface="Avenir Light"/>
              </a:rPr>
              <a:t>something to do with open source analytics software </a:t>
            </a:r>
          </a:p>
          <a:p>
            <a:endParaRPr lang="en-US" sz="1400" dirty="0">
              <a:latin typeface="Avenir Light"/>
              <a:cs typeface="Avenir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588" y="2046825"/>
            <a:ext cx="92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Light"/>
                <a:cs typeface="Avenir Light"/>
              </a:rPr>
              <a:t>Corpus</a:t>
            </a:r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00588" y="3284116"/>
            <a:ext cx="1339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Light"/>
                <a:cs typeface="Avenir Light"/>
              </a:rPr>
              <a:t>LDA Topics</a:t>
            </a:r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588" y="4861550"/>
            <a:ext cx="41137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venir Light"/>
                <a:cs typeface="Avenir Light"/>
              </a:rPr>
              <a:t>Documents</a:t>
            </a:r>
          </a:p>
          <a:p>
            <a:pPr marL="112713" indent="-112713">
              <a:buAutoNum type="arabicPeriod"/>
            </a:pPr>
            <a:r>
              <a:rPr lang="en-US" sz="1200" dirty="0" smtClean="0">
                <a:latin typeface="Avenir Light"/>
                <a:cs typeface="Avenir Light"/>
              </a:rPr>
              <a:t>100% Topic A</a:t>
            </a:r>
          </a:p>
          <a:p>
            <a:pPr marL="112713" indent="-112713">
              <a:buAutoNum type="arabicPeriod"/>
            </a:pPr>
            <a:r>
              <a:rPr lang="en-US" sz="1200" dirty="0" smtClean="0">
                <a:latin typeface="Avenir Light"/>
                <a:cs typeface="Avenir Light"/>
              </a:rPr>
              <a:t>100% Topic A</a:t>
            </a:r>
          </a:p>
          <a:p>
            <a:pPr marL="112713" indent="-112713">
              <a:buAutoNum type="arabicPeriod"/>
            </a:pPr>
            <a:r>
              <a:rPr lang="en-US" sz="1200" dirty="0" smtClean="0">
                <a:latin typeface="Avenir Light"/>
                <a:cs typeface="Avenir Light"/>
              </a:rPr>
              <a:t>100% Topic B</a:t>
            </a:r>
          </a:p>
          <a:p>
            <a:pPr marL="112713" indent="-112713">
              <a:buAutoNum type="arabicPeriod"/>
            </a:pPr>
            <a:r>
              <a:rPr lang="en-US" sz="1200" dirty="0" smtClean="0">
                <a:latin typeface="Avenir Light"/>
                <a:cs typeface="Avenir Light"/>
              </a:rPr>
              <a:t>100% Topic B</a:t>
            </a:r>
          </a:p>
          <a:p>
            <a:pPr marL="112713" indent="-112713">
              <a:buAutoNum type="arabicPeriod"/>
            </a:pPr>
            <a:r>
              <a:rPr lang="en-US" sz="1200" dirty="0" smtClean="0">
                <a:latin typeface="Avenir Light"/>
                <a:cs typeface="Avenir Light"/>
              </a:rPr>
              <a:t>60% Topic B, 40% Topic A</a:t>
            </a:r>
            <a:endParaRPr lang="en-US" sz="1200" dirty="0"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6377964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Sentiment Polarity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699535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00588" y="163830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 smtClean="0">
                <a:latin typeface="Avenir Light"/>
                <a:cs typeface="Avenir Light"/>
              </a:rPr>
              <a:t>Zipf’s Law</a:t>
            </a:r>
            <a:endParaRPr lang="en-US" sz="2400" b="1" u="sng" dirty="0">
              <a:latin typeface="Avenir Light"/>
              <a:cs typeface="Avenir Light"/>
            </a:endParaRP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4562375"/>
              </p:ext>
            </p:extLst>
          </p:nvPr>
        </p:nvGraphicFramePr>
        <p:xfrm>
          <a:off x="4771690" y="3197912"/>
          <a:ext cx="3931919" cy="2194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/>
          <p:cNvSpPr/>
          <p:nvPr/>
        </p:nvSpPr>
        <p:spPr>
          <a:xfrm>
            <a:off x="4770344" y="2218764"/>
            <a:ext cx="3943350" cy="8229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venir Light"/>
                <a:cs typeface="Avenir Light"/>
              </a:rPr>
              <a:t>Many words in natural language but there is steep decline in everyday usage.  Follows a predictable pattern.  </a:t>
            </a:r>
          </a:p>
        </p:txBody>
      </p:sp>
      <p:sp>
        <p:nvSpPr>
          <p:cNvPr id="8" name="Rectangle 7"/>
          <p:cNvSpPr/>
          <p:nvPr/>
        </p:nvSpPr>
        <p:spPr>
          <a:xfrm>
            <a:off x="334477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>
              <a:buFont typeface="Arial" panose="020B0604020202020204" pitchFamily="34" charset="0"/>
              <a:buChar char="•"/>
            </a:pPr>
            <a:endParaRPr lang="en-US" sz="2000" b="1" dirty="0" smtClean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4477" y="163830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 smtClean="0">
                <a:latin typeface="Avenir Light"/>
                <a:cs typeface="Avenir Light"/>
              </a:rPr>
              <a:t>Scoring</a:t>
            </a:r>
            <a:endParaRPr lang="en-US" sz="2400" b="1" u="sng" dirty="0">
              <a:latin typeface="Avenir Light"/>
              <a:cs typeface="Avenir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4511" y="3022484"/>
            <a:ext cx="38747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650" indent="-120650">
              <a:buFont typeface="Arial" panose="020B0604020202020204" pitchFamily="34" charset="0"/>
              <a:buChar char="•"/>
            </a:pPr>
            <a:r>
              <a:rPr lang="en-US" dirty="0">
                <a:latin typeface="Avenir Light"/>
                <a:cs typeface="Avenir Light"/>
              </a:rPr>
              <a:t>I</a:t>
            </a:r>
            <a:r>
              <a:rPr lang="en-US" u="sng" dirty="0">
                <a:latin typeface="Avenir Light"/>
                <a:cs typeface="Avenir Light"/>
              </a:rPr>
              <a:t> loathe</a:t>
            </a:r>
            <a:r>
              <a:rPr lang="en-US" dirty="0">
                <a:latin typeface="Avenir Light"/>
                <a:cs typeface="Avenir Light"/>
              </a:rPr>
              <a:t> BestBuy Service -1</a:t>
            </a:r>
          </a:p>
          <a:p>
            <a:pPr marL="120650" indent="-120650">
              <a:buFont typeface="Arial" panose="020B0604020202020204" pitchFamily="34" charset="0"/>
              <a:buChar char="•"/>
            </a:pPr>
            <a:r>
              <a:rPr lang="en-US" dirty="0">
                <a:latin typeface="Avenir Light"/>
                <a:cs typeface="Avenir Light"/>
              </a:rPr>
              <a:t>I </a:t>
            </a:r>
            <a:r>
              <a:rPr lang="en-US" u="sng" dirty="0">
                <a:latin typeface="Avenir Light"/>
                <a:cs typeface="Avenir Light"/>
              </a:rPr>
              <a:t>love</a:t>
            </a:r>
            <a:r>
              <a:rPr lang="en-US" dirty="0">
                <a:latin typeface="Avenir Light"/>
                <a:cs typeface="Avenir Light"/>
              </a:rPr>
              <a:t> BestBuy Service. They are the </a:t>
            </a:r>
            <a:r>
              <a:rPr lang="en-US" u="sng" dirty="0">
                <a:latin typeface="Avenir Light"/>
                <a:cs typeface="Avenir Light"/>
              </a:rPr>
              <a:t>best</a:t>
            </a:r>
            <a:r>
              <a:rPr lang="en-US" dirty="0">
                <a:latin typeface="Avenir Light"/>
                <a:cs typeface="Avenir Light"/>
              </a:rPr>
              <a:t>.  +2</a:t>
            </a:r>
          </a:p>
          <a:p>
            <a:pPr marL="120650" indent="-120650">
              <a:buFont typeface="Arial" panose="020B0604020202020204" pitchFamily="34" charset="0"/>
              <a:buChar char="•"/>
            </a:pPr>
            <a:r>
              <a:rPr lang="en-US" dirty="0">
                <a:latin typeface="Avenir Light"/>
                <a:cs typeface="Avenir Light"/>
              </a:rPr>
              <a:t>I </a:t>
            </a:r>
            <a:r>
              <a:rPr lang="en-US" u="sng" dirty="0">
                <a:latin typeface="Avenir Light"/>
                <a:cs typeface="Avenir Light"/>
              </a:rPr>
              <a:t>like</a:t>
            </a:r>
            <a:r>
              <a:rPr lang="en-US" dirty="0">
                <a:latin typeface="Avenir Light"/>
                <a:cs typeface="Avenir Light"/>
              </a:rPr>
              <a:t> shopping at BestBuy but </a:t>
            </a:r>
            <a:r>
              <a:rPr lang="en-US" u="sng" dirty="0">
                <a:latin typeface="Avenir Light"/>
                <a:cs typeface="Avenir Light"/>
              </a:rPr>
              <a:t>hate</a:t>
            </a:r>
            <a:r>
              <a:rPr lang="en-US" dirty="0">
                <a:latin typeface="Avenir Light"/>
                <a:cs typeface="Avenir Light"/>
              </a:rPr>
              <a:t> traffic. 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20202" y="2182905"/>
            <a:ext cx="3943350" cy="8229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venir Light"/>
                <a:cs typeface="Avenir Light"/>
              </a:rPr>
              <a:t>Surprise is a sentiment.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Avenir Light"/>
                <a:cs typeface="Avenir Light"/>
              </a:rPr>
              <a:t>Hit by a bus! – Negative Polarity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Avenir Light"/>
                <a:cs typeface="Avenir Light"/>
              </a:rPr>
              <a:t>Won the lottery!- Positive Polarity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7361" y="4614116"/>
            <a:ext cx="3943350" cy="132949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Avenir Light"/>
                <a:cs typeface="Avenir Light"/>
              </a:rPr>
              <a:t>R’s QDAP polarity function scans </a:t>
            </a:r>
            <a:r>
              <a:rPr lang="en-US" sz="1200" b="1" dirty="0">
                <a:solidFill>
                  <a:schemeClr val="tx1"/>
                </a:solidFill>
                <a:latin typeface="Avenir Light"/>
                <a:cs typeface="Avenir Light"/>
              </a:rPr>
              <a:t>for </a:t>
            </a:r>
            <a:r>
              <a:rPr lang="en-US" sz="1200" b="1" dirty="0" smtClean="0">
                <a:solidFill>
                  <a:schemeClr val="tx1"/>
                </a:solidFill>
                <a:latin typeface="Avenir Light"/>
                <a:cs typeface="Avenir Light"/>
              </a:rPr>
              <a:t>positive </a:t>
            </a:r>
            <a:r>
              <a:rPr lang="en-US" sz="1200" b="1" dirty="0">
                <a:solidFill>
                  <a:schemeClr val="tx1"/>
                </a:solidFill>
                <a:latin typeface="Avenir Light"/>
                <a:cs typeface="Avenir Light"/>
              </a:rPr>
              <a:t>words, and </a:t>
            </a:r>
            <a:r>
              <a:rPr lang="en-US" sz="1200" b="1" dirty="0" smtClean="0">
                <a:solidFill>
                  <a:schemeClr val="tx1"/>
                </a:solidFill>
                <a:latin typeface="Avenir Light"/>
                <a:cs typeface="Avenir Light"/>
              </a:rPr>
              <a:t>negative words as defined by MQPA Academic Lexicon research.  </a:t>
            </a:r>
            <a:r>
              <a:rPr lang="en-US" sz="1200" b="1" dirty="0">
                <a:solidFill>
                  <a:schemeClr val="tx1"/>
                </a:solidFill>
                <a:latin typeface="Avenir Light"/>
                <a:cs typeface="Avenir Light"/>
              </a:rPr>
              <a:t>It adds positive words and subtracts negative </a:t>
            </a:r>
            <a:r>
              <a:rPr lang="en-US" sz="1200" b="1" dirty="0" smtClean="0">
                <a:solidFill>
                  <a:schemeClr val="tx1"/>
                </a:solidFill>
                <a:latin typeface="Avenir Light"/>
                <a:cs typeface="Avenir Light"/>
              </a:rPr>
              <a:t>ones along with valence shifters.  The </a:t>
            </a:r>
            <a:r>
              <a:rPr lang="en-US" sz="1200" b="1" dirty="0">
                <a:solidFill>
                  <a:schemeClr val="tx1"/>
                </a:solidFill>
                <a:latin typeface="Avenir Light"/>
                <a:cs typeface="Avenir Light"/>
              </a:rPr>
              <a:t>final score represents the polarity of the social interaction</a:t>
            </a:r>
            <a:r>
              <a:rPr lang="en-US" sz="1200" b="1" dirty="0" smtClean="0">
                <a:solidFill>
                  <a:schemeClr val="tx1"/>
                </a:solidFill>
                <a:latin typeface="Avenir Light"/>
                <a:cs typeface="Avenir Light"/>
              </a:rPr>
              <a:t>. </a:t>
            </a:r>
            <a:endParaRPr lang="en-US" sz="1200" b="1" dirty="0">
              <a:solidFill>
                <a:schemeClr val="tx1"/>
              </a:solidFill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35330403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Sentiment Polarity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4476" y="1640304"/>
            <a:ext cx="8484403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>
              <a:buFont typeface="Arial" panose="020B0604020202020204" pitchFamily="34" charset="0"/>
              <a:buChar char="•"/>
            </a:pPr>
            <a:endParaRPr lang="en-US" sz="2000" b="1" dirty="0" smtClean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4477" y="1638300"/>
            <a:ext cx="8484402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 smtClean="0">
                <a:latin typeface="Avenir Light"/>
                <a:cs typeface="Avenir Light"/>
              </a:rPr>
              <a:t>Scoring</a:t>
            </a:r>
            <a:endParaRPr lang="en-US" sz="2400" b="1" u="sng" dirty="0">
              <a:latin typeface="Avenir Light"/>
              <a:cs typeface="Avenir Light"/>
            </a:endParaRPr>
          </a:p>
        </p:txBody>
      </p:sp>
      <p:pic>
        <p:nvPicPr>
          <p:cNvPr id="3" name="Picture 2" descr="Screen Shot 2015-11-02 at 1.12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75106"/>
            <a:ext cx="4106183" cy="263126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2543" y="5326359"/>
            <a:ext cx="8361679" cy="584776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First it looks for the polarized word.  Then identifies valence shifters </a:t>
            </a:r>
            <a:r>
              <a:rPr lang="en-US" sz="1600" dirty="0">
                <a:solidFill>
                  <a:schemeClr val="bg1"/>
                </a:solidFill>
              </a:rPr>
              <a:t>(default 4 words before and two words </a:t>
            </a:r>
            <a:r>
              <a:rPr lang="en-US" sz="1600" dirty="0" smtClean="0">
                <a:solidFill>
                  <a:schemeClr val="bg1"/>
                </a:solidFill>
              </a:rPr>
              <a:t>after)  Amplifiers are assigned +.8 and de-amplifiers weight is constrained to -1. 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54881" y="2155488"/>
            <a:ext cx="4063998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25" indent="-111125">
              <a:buFont typeface="Arial"/>
              <a:buChar char="•"/>
            </a:pPr>
            <a:r>
              <a:rPr lang="en-US" sz="1500" u="sng" dirty="0" smtClean="0"/>
              <a:t>Text 1: </a:t>
            </a:r>
            <a:r>
              <a:rPr lang="en-US" sz="1500" dirty="0" smtClean="0"/>
              <a:t>“love” was identified as positive.  The text has 5 words and so 1/</a:t>
            </a:r>
            <a:r>
              <a:rPr lang="en-US" sz="1500" dirty="0" err="1" smtClean="0"/>
              <a:t>sqrt</a:t>
            </a:r>
            <a:r>
              <a:rPr lang="en-US" sz="1500" dirty="0" smtClean="0"/>
              <a:t>(5) = .447</a:t>
            </a:r>
          </a:p>
          <a:p>
            <a:pPr marL="111125" indent="-111125">
              <a:buFont typeface="Arial"/>
              <a:buChar char="•"/>
            </a:pPr>
            <a:endParaRPr lang="en-US" sz="1500" dirty="0" smtClean="0"/>
          </a:p>
          <a:p>
            <a:pPr marL="111125" indent="-111125">
              <a:buFont typeface="Arial"/>
              <a:buChar char="•"/>
            </a:pPr>
            <a:r>
              <a:rPr lang="en-US" sz="1500" u="sng" dirty="0" smtClean="0"/>
              <a:t>Text 2: </a:t>
            </a:r>
            <a:r>
              <a:rPr lang="en-US" sz="1500" dirty="0" smtClean="0"/>
              <a:t>“good” was identified positively.  So 1/</a:t>
            </a:r>
            <a:r>
              <a:rPr lang="en-US" sz="1500" dirty="0" err="1" smtClean="0"/>
              <a:t>sqrt</a:t>
            </a:r>
            <a:r>
              <a:rPr lang="en-US" sz="1500" dirty="0" smtClean="0"/>
              <a:t>(4)=.5</a:t>
            </a:r>
          </a:p>
          <a:p>
            <a:pPr marL="111125" indent="-111125">
              <a:buFont typeface="Arial"/>
              <a:buChar char="•"/>
            </a:pPr>
            <a:endParaRPr lang="en-US" sz="1500" dirty="0" smtClean="0"/>
          </a:p>
          <a:p>
            <a:pPr marL="111125" indent="-111125">
              <a:buFont typeface="Arial"/>
              <a:buChar char="•"/>
            </a:pPr>
            <a:r>
              <a:rPr lang="en-US" sz="1500" u="sng" dirty="0"/>
              <a:t>T</a:t>
            </a:r>
            <a:r>
              <a:rPr lang="en-US" sz="1500" u="sng" dirty="0" smtClean="0"/>
              <a:t>ext 3: </a:t>
            </a:r>
            <a:r>
              <a:rPr lang="en-US" sz="1500" dirty="0" smtClean="0"/>
              <a:t>“good” was found along with the amplifier “very”.  So (.8+1)/</a:t>
            </a:r>
            <a:r>
              <a:rPr lang="en-US" sz="1500" dirty="0" err="1" smtClean="0"/>
              <a:t>sqrt</a:t>
            </a:r>
            <a:r>
              <a:rPr lang="en-US" sz="1500" dirty="0" smtClean="0"/>
              <a:t>(5)=.805</a:t>
            </a:r>
          </a:p>
          <a:p>
            <a:pPr marL="111125" indent="-111125">
              <a:buFont typeface="Arial"/>
              <a:buChar char="•"/>
            </a:pPr>
            <a:endParaRPr lang="en-US" sz="1500" dirty="0" smtClean="0"/>
          </a:p>
          <a:p>
            <a:pPr marL="111125" indent="-111125">
              <a:buFont typeface="Arial"/>
              <a:buChar char="•"/>
            </a:pPr>
            <a:r>
              <a:rPr lang="en-US" sz="1500" u="sng" dirty="0" smtClean="0"/>
              <a:t>Text 4: </a:t>
            </a:r>
            <a:r>
              <a:rPr lang="en-US" sz="1500" dirty="0" smtClean="0"/>
              <a:t>hard and like cancel each other out so the polarity is zero. 1-1/</a:t>
            </a:r>
            <a:r>
              <a:rPr lang="en-US" sz="1500" dirty="0" err="1" smtClean="0"/>
              <a:t>sqrt</a:t>
            </a:r>
            <a:r>
              <a:rPr lang="en-US" sz="1500" dirty="0" smtClean="0"/>
              <a:t>(9)=0</a:t>
            </a:r>
          </a:p>
          <a:p>
            <a:pPr marL="111125" indent="-111125">
              <a:buFont typeface="Arial"/>
              <a:buChar char="•"/>
            </a:pPr>
            <a:endParaRPr lang="en-US" sz="1500" dirty="0"/>
          </a:p>
          <a:p>
            <a:pPr marL="111125" indent="-111125">
              <a:buFont typeface="Arial"/>
              <a:buChar char="•"/>
            </a:pPr>
            <a:r>
              <a:rPr lang="en-US" sz="1500" u="sng" dirty="0" smtClean="0"/>
              <a:t>Text 5: </a:t>
            </a:r>
            <a:r>
              <a:rPr lang="en-US" sz="1500" dirty="0" smtClean="0"/>
              <a:t>“hard” is -1/</a:t>
            </a:r>
            <a:r>
              <a:rPr lang="en-US" sz="1500" dirty="0" err="1" smtClean="0"/>
              <a:t>sqrt</a:t>
            </a:r>
            <a:r>
              <a:rPr lang="en-US" sz="1500" dirty="0" smtClean="0"/>
              <a:t>(4)=-.50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0636188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In reality sentiment is more complex.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4699535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4477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>
              <a:buFont typeface="Arial" panose="020B0604020202020204" pitchFamily="34" charset="0"/>
              <a:buChar char="•"/>
            </a:pPr>
            <a:endParaRPr lang="en-US" sz="2000" b="1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156" y="1842324"/>
            <a:ext cx="4343400" cy="44042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700588" y="163830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 err="1">
                <a:latin typeface="Avenir Light"/>
                <a:cs typeface="Avenir Light"/>
              </a:rPr>
              <a:t>Plutchik’s</a:t>
            </a:r>
            <a:r>
              <a:rPr lang="en-US" sz="2400" u="sng" dirty="0">
                <a:latin typeface="Avenir Light"/>
                <a:cs typeface="Avenir Light"/>
              </a:rPr>
              <a:t> Wheel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86" y="2712600"/>
            <a:ext cx="3657600" cy="270888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34477" y="163830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 smtClean="0">
                <a:latin typeface="Avenir Light"/>
                <a:cs typeface="Avenir Light"/>
              </a:rPr>
              <a:t>Many </a:t>
            </a:r>
            <a:r>
              <a:rPr lang="en-US" sz="2400" b="1" u="sng" dirty="0" err="1" smtClean="0">
                <a:latin typeface="Avenir Light"/>
                <a:cs typeface="Avenir Light"/>
              </a:rPr>
              <a:t>Many</a:t>
            </a:r>
            <a:r>
              <a:rPr lang="en-US" sz="2400" b="1" u="sng" dirty="0" smtClean="0">
                <a:latin typeface="Avenir Light"/>
                <a:cs typeface="Avenir Light"/>
              </a:rPr>
              <a:t> Emoji</a:t>
            </a:r>
            <a:endParaRPr lang="en-US" sz="2400" b="1" u="sng" dirty="0"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60910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34477" y="1640304"/>
            <a:ext cx="8479858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>
              <a:buFont typeface="Arial" panose="020B0604020202020204" pitchFamily="34" charset="0"/>
              <a:buChar char="•"/>
            </a:pPr>
            <a:endParaRPr lang="en-US" sz="2000" b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/>
              <a:t>Kanjoya’s</a:t>
            </a:r>
            <a:r>
              <a:rPr lang="en-US" sz="3600" dirty="0" smtClean="0"/>
              <a:t> Experience Corpus</a:t>
            </a:r>
            <a:endParaRPr lang="en-US" sz="3600" dirty="0"/>
          </a:p>
        </p:txBody>
      </p:sp>
      <p:pic>
        <p:nvPicPr>
          <p:cNvPr id="9" name="Picture 8" descr="Screen Shot 2015-05-21 at 12.45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457" y="1640303"/>
            <a:ext cx="5859087" cy="436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6262750"/>
            <a:ext cx="1508760" cy="495188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venir Light"/>
                <a:cs typeface="Avenir Light"/>
              </a:rPr>
              <a:t>Topic Modeling</a:t>
            </a:r>
          </a:p>
          <a:p>
            <a:pPr algn="ctr"/>
            <a:r>
              <a:rPr lang="en-US" sz="1600" dirty="0" err="1" smtClean="0">
                <a:latin typeface="Avenir Light"/>
                <a:cs typeface="Avenir Light"/>
              </a:rPr>
              <a:t>openNLP</a:t>
            </a:r>
            <a:endParaRPr lang="en-US" sz="1600" dirty="0" smtClean="0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57267" y="228884"/>
            <a:ext cx="193754" cy="193754"/>
          </a:xfrm>
          <a:prstGeom prst="ellipse">
            <a:avLst/>
          </a:prstGeom>
          <a:solidFill>
            <a:srgbClr val="BA2D27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7_Topic_Modeling_Sentiment.R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4734" y="714092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Setup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54145" y="5385049"/>
            <a:ext cx="8222413" cy="0"/>
          </a:xfrm>
          <a:prstGeom prst="line">
            <a:avLst/>
          </a:prstGeom>
          <a:ln>
            <a:solidFill>
              <a:srgbClr val="BA2D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35" idx="4"/>
          </p:cNvCxnSpPr>
          <p:nvPr/>
        </p:nvCxnSpPr>
        <p:spPr>
          <a:xfrm flipH="1" flipV="1">
            <a:off x="154144" y="422638"/>
            <a:ext cx="1" cy="4962411"/>
          </a:xfrm>
          <a:prstGeom prst="line">
            <a:avLst/>
          </a:prstGeom>
          <a:ln>
            <a:solidFill>
              <a:srgbClr val="BA2D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10" idx="0"/>
          </p:cNvCxnSpPr>
          <p:nvPr/>
        </p:nvCxnSpPr>
        <p:spPr>
          <a:xfrm>
            <a:off x="8376558" y="5385049"/>
            <a:ext cx="0" cy="384919"/>
          </a:xfrm>
          <a:prstGeom prst="line">
            <a:avLst/>
          </a:prstGeom>
          <a:ln>
            <a:solidFill>
              <a:srgbClr val="BA2D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54145" y="549392"/>
            <a:ext cx="8598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Open the script and let’s walk through it line by line because there are multiple additions to the previous scripts</a:t>
            </a:r>
            <a:endParaRPr lang="en-US" u="sng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pic>
        <p:nvPicPr>
          <p:cNvPr id="4" name="Picture 3" descr="Screen Shot 2015-11-11 at 6.42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21" y="1195722"/>
            <a:ext cx="4927563" cy="408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9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34" y="685516"/>
            <a:ext cx="5705475" cy="522922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6262750"/>
            <a:ext cx="1508760" cy="495188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venir Light"/>
                <a:cs typeface="Avenir Light"/>
              </a:rPr>
              <a:t>Topic Modeling</a:t>
            </a:r>
          </a:p>
          <a:p>
            <a:pPr algn="ctr"/>
            <a:r>
              <a:rPr lang="en-US" sz="1600" dirty="0" err="1" smtClean="0">
                <a:latin typeface="Avenir Light"/>
                <a:cs typeface="Avenir Light"/>
              </a:rPr>
              <a:t>openNLP</a:t>
            </a:r>
            <a:endParaRPr lang="en-US" sz="1600" dirty="0" smtClean="0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57267" y="228884"/>
            <a:ext cx="193754" cy="193754"/>
          </a:xfrm>
          <a:prstGeom prst="ellipse">
            <a:avLst/>
          </a:prstGeom>
          <a:solidFill>
            <a:srgbClr val="BA2D27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7_Topic_Modeling_Sentiment.R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cxnSp>
        <p:nvCxnSpPr>
          <p:cNvPr id="28" name="Straight Connector 27"/>
          <p:cNvCxnSpPr>
            <a:endCxn id="35" idx="4"/>
          </p:cNvCxnSpPr>
          <p:nvPr/>
        </p:nvCxnSpPr>
        <p:spPr>
          <a:xfrm flipH="1" flipV="1">
            <a:off x="154144" y="422638"/>
            <a:ext cx="1" cy="4962411"/>
          </a:xfrm>
          <a:prstGeom prst="line">
            <a:avLst/>
          </a:prstGeom>
          <a:ln>
            <a:solidFill>
              <a:srgbClr val="BA2D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10" idx="0"/>
          </p:cNvCxnSpPr>
          <p:nvPr/>
        </p:nvCxnSpPr>
        <p:spPr>
          <a:xfrm>
            <a:off x="8376558" y="5385049"/>
            <a:ext cx="0" cy="384919"/>
          </a:xfrm>
          <a:prstGeom prst="line">
            <a:avLst/>
          </a:prstGeom>
          <a:ln>
            <a:solidFill>
              <a:srgbClr val="BA2D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54145" y="396992"/>
            <a:ext cx="8598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 smtClean="0">
                <a:solidFill>
                  <a:srgbClr val="F09511"/>
                </a:solidFill>
                <a:latin typeface="Avenir Light"/>
                <a:cs typeface="Avenir Light"/>
              </a:rPr>
              <a:t>Treemap</a:t>
            </a:r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 shows a wider topic sentiment and length range.</a:t>
            </a:r>
            <a:endParaRPr lang="en-US" u="sng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44673" y="1479451"/>
            <a:ext cx="318626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“Pakistan” Guardian Mentions </a:t>
            </a:r>
          </a:p>
          <a:p>
            <a:pPr algn="ctr"/>
            <a:r>
              <a:rPr lang="en-US" u="sng" dirty="0" smtClean="0"/>
              <a:t>11-1 to 11-8</a:t>
            </a:r>
          </a:p>
          <a:p>
            <a:pPr marL="111125" indent="-111125">
              <a:buFont typeface="Arial"/>
              <a:buChar char="•"/>
            </a:pPr>
            <a:r>
              <a:rPr lang="en-US" dirty="0" smtClean="0"/>
              <a:t>English Cricket</a:t>
            </a:r>
          </a:p>
          <a:p>
            <a:pPr marL="568325" lvl="1" indent="-111125">
              <a:buFont typeface="Arial"/>
              <a:buChar char="•"/>
            </a:pPr>
            <a:r>
              <a:rPr lang="en-US" dirty="0" smtClean="0"/>
              <a:t>longer &amp; positive</a:t>
            </a:r>
          </a:p>
          <a:p>
            <a:pPr lvl="1"/>
            <a:endParaRPr lang="en-US" dirty="0" smtClean="0"/>
          </a:p>
          <a:p>
            <a:pPr marL="111125" indent="-111125">
              <a:buFont typeface="Arial"/>
              <a:buChar char="•"/>
            </a:pPr>
            <a:r>
              <a:rPr lang="en-US" dirty="0" smtClean="0"/>
              <a:t>Australian &amp; NZ Cricket</a:t>
            </a:r>
          </a:p>
          <a:p>
            <a:pPr marL="568325" lvl="1" indent="-111125">
              <a:buFont typeface="Arial"/>
              <a:buChar char="•"/>
            </a:pPr>
            <a:r>
              <a:rPr lang="en-US" dirty="0" smtClean="0"/>
              <a:t>Long &amp; Negative</a:t>
            </a:r>
          </a:p>
          <a:p>
            <a:pPr marL="568325" lvl="1" indent="-111125">
              <a:buFont typeface="Arial"/>
              <a:buChar char="•"/>
            </a:pPr>
            <a:endParaRPr lang="en-US" dirty="0" smtClean="0"/>
          </a:p>
          <a:p>
            <a:pPr marL="111125" indent="-111125">
              <a:buFont typeface="Arial"/>
              <a:buChar char="•"/>
            </a:pPr>
            <a:r>
              <a:rPr lang="en-US" dirty="0" smtClean="0"/>
              <a:t>Taliban</a:t>
            </a:r>
          </a:p>
          <a:p>
            <a:pPr marL="568325" lvl="1" indent="-111125">
              <a:buFont typeface="Arial"/>
              <a:buChar char="•"/>
            </a:pPr>
            <a:r>
              <a:rPr lang="en-US" dirty="0" smtClean="0"/>
              <a:t>More numerous &amp; Negative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54145" y="5385049"/>
            <a:ext cx="8222413" cy="0"/>
          </a:xfrm>
          <a:prstGeom prst="line">
            <a:avLst/>
          </a:prstGeom>
          <a:ln>
            <a:solidFill>
              <a:srgbClr val="BA2D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59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6262750"/>
            <a:ext cx="1508760" cy="495188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venir Light"/>
                <a:cs typeface="Avenir Light"/>
              </a:rPr>
              <a:t>Topic Modeling</a:t>
            </a:r>
          </a:p>
          <a:p>
            <a:pPr algn="ctr"/>
            <a:r>
              <a:rPr lang="en-US" sz="1600" dirty="0" err="1" smtClean="0">
                <a:latin typeface="Avenir Light"/>
                <a:cs typeface="Avenir Light"/>
              </a:rPr>
              <a:t>openNLP</a:t>
            </a:r>
            <a:endParaRPr lang="en-US" sz="1600" dirty="0" smtClean="0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57267" y="228884"/>
            <a:ext cx="193754" cy="193754"/>
          </a:xfrm>
          <a:prstGeom prst="ellipse">
            <a:avLst/>
          </a:prstGeom>
          <a:solidFill>
            <a:srgbClr val="BA2D27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7_Topic_Modeling_Sentiment.R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4734" y="714092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Setup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54145" y="5385049"/>
            <a:ext cx="8222413" cy="0"/>
          </a:xfrm>
          <a:prstGeom prst="line">
            <a:avLst/>
          </a:prstGeom>
          <a:ln>
            <a:solidFill>
              <a:srgbClr val="BA2D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35" idx="4"/>
          </p:cNvCxnSpPr>
          <p:nvPr/>
        </p:nvCxnSpPr>
        <p:spPr>
          <a:xfrm flipH="1" flipV="1">
            <a:off x="154144" y="422638"/>
            <a:ext cx="1" cy="4962411"/>
          </a:xfrm>
          <a:prstGeom prst="line">
            <a:avLst/>
          </a:prstGeom>
          <a:ln>
            <a:solidFill>
              <a:srgbClr val="BA2D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10" idx="0"/>
          </p:cNvCxnSpPr>
          <p:nvPr/>
        </p:nvCxnSpPr>
        <p:spPr>
          <a:xfrm>
            <a:off x="8376558" y="5385049"/>
            <a:ext cx="0" cy="384919"/>
          </a:xfrm>
          <a:prstGeom prst="line">
            <a:avLst/>
          </a:prstGeom>
          <a:ln>
            <a:solidFill>
              <a:srgbClr val="BA2D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54145" y="549392"/>
            <a:ext cx="8598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Using the portfolio package is a bit easier but more limited</a:t>
            </a:r>
            <a:endParaRPr lang="en-US" u="sng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21" y="931310"/>
            <a:ext cx="549592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4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4702492" y="1234211"/>
            <a:ext cx="4003499" cy="3408908"/>
            <a:chOff x="4819791" y="1602923"/>
            <a:chExt cx="3886200" cy="3200400"/>
          </a:xfrm>
          <a:effectLst/>
        </p:grpSpPr>
        <p:sp>
          <p:nvSpPr>
            <p:cNvPr id="39" name="Rectangle 38"/>
            <p:cNvSpPr/>
            <p:nvPr/>
          </p:nvSpPr>
          <p:spPr>
            <a:xfrm>
              <a:off x="4819791" y="1602923"/>
              <a:ext cx="3886200" cy="457200"/>
            </a:xfrm>
            <a:prstGeom prst="rect">
              <a:avLst/>
            </a:prstGeom>
            <a:solidFill>
              <a:srgbClr val="13705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Light"/>
                  <a:cs typeface="Avenir Light"/>
                </a:rPr>
                <a:t>Bag of Words</a:t>
              </a:r>
              <a:endParaRPr lang="en-US" dirty="0">
                <a:latin typeface="Avenir Light"/>
                <a:cs typeface="Avenir Light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819791" y="1602923"/>
              <a:ext cx="3886200" cy="3200400"/>
            </a:xfrm>
            <a:prstGeom prst="rect">
              <a:avLst/>
            </a:prstGeom>
            <a:noFill/>
            <a:ln w="38100" cmpd="sng">
              <a:solidFill>
                <a:srgbClr val="1B9B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Light"/>
                <a:cs typeface="Avenir Light"/>
              </a:endParaRPr>
            </a:p>
          </p:txBody>
        </p:sp>
      </p:grpSp>
      <p:sp>
        <p:nvSpPr>
          <p:cNvPr id="5" name="Rectangle 4"/>
          <p:cNvSpPr/>
          <p:nvPr userDrawn="1"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979560"/>
            <a:ext cx="1508760" cy="778378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622020"/>
            <a:ext cx="1508760" cy="113591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Light"/>
                <a:cs typeface="Avenir Light"/>
              </a:rPr>
              <a:t>What is Text Mining?</a:t>
            </a:r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57267" y="228884"/>
            <a:ext cx="193754" cy="193754"/>
          </a:xfrm>
          <a:prstGeom prst="ellipse">
            <a:avLst/>
          </a:prstGeom>
          <a:solidFill>
            <a:srgbClr val="1B9B7D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1" y="102129"/>
            <a:ext cx="5597452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Remember this? Text Mining Approaches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73842" y="670159"/>
            <a:ext cx="8226563" cy="457199"/>
          </a:xfrm>
          <a:prstGeom prst="rect">
            <a:avLst/>
          </a:prstGeom>
          <a:solidFill>
            <a:srgbClr val="BA2D2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61919" y="714092"/>
            <a:ext cx="3594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“</a:t>
            </a:r>
            <a:r>
              <a:rPr lang="en-US" dirty="0" err="1" smtClean="0">
                <a:solidFill>
                  <a:srgbClr val="FFFFFF"/>
                </a:solidFill>
                <a:latin typeface="Avenir Light"/>
                <a:cs typeface="Avenir Light"/>
              </a:rPr>
              <a:t>Lebron</a:t>
            </a:r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 James hit a tough shot.”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grpSp>
        <p:nvGrpSpPr>
          <p:cNvPr id="20" name="Group 19"/>
          <p:cNvGrpSpPr>
            <a:grpSpLocks noChangeAspect="1"/>
          </p:cNvGrpSpPr>
          <p:nvPr/>
        </p:nvGrpSpPr>
        <p:grpSpPr>
          <a:xfrm>
            <a:off x="5505591" y="1824557"/>
            <a:ext cx="2514600" cy="2514600"/>
            <a:chOff x="5663021" y="1558838"/>
            <a:chExt cx="2921000" cy="29210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63021" y="1558838"/>
              <a:ext cx="2921000" cy="29210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 rot="20129474">
              <a:off x="6216661" y="2564608"/>
              <a:ext cx="1054315" cy="429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09511"/>
                  </a:solidFill>
                  <a:latin typeface="Avenir Light"/>
                  <a:cs typeface="Avenir Light"/>
                </a:rPr>
                <a:t>Lebron</a:t>
              </a:r>
              <a:endParaRPr lang="en-US" dirty="0">
                <a:solidFill>
                  <a:srgbClr val="F09511"/>
                </a:solidFill>
                <a:latin typeface="Avenir Light"/>
                <a:cs typeface="Avenir Ligh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4404405">
              <a:off x="7169875" y="2776022"/>
              <a:ext cx="974677" cy="429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09511"/>
                  </a:solidFill>
                  <a:latin typeface="Avenir Light"/>
                  <a:cs typeface="Avenir Light"/>
                </a:rPr>
                <a:t>James</a:t>
              </a:r>
              <a:endParaRPr lang="en-US" dirty="0">
                <a:solidFill>
                  <a:srgbClr val="F09511"/>
                </a:solidFill>
                <a:latin typeface="Avenir Light"/>
                <a:cs typeface="Avenir Ligh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076891" y="3434225"/>
              <a:ext cx="925073" cy="429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09511"/>
                  </a:solidFill>
                  <a:latin typeface="Avenir Light"/>
                  <a:cs typeface="Avenir Light"/>
                </a:rPr>
                <a:t>tough</a:t>
              </a:r>
              <a:endParaRPr lang="en-US" dirty="0">
                <a:solidFill>
                  <a:srgbClr val="F09511"/>
                </a:solidFill>
                <a:latin typeface="Avenir Light"/>
                <a:cs typeface="Avenir Ligh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 rot="20938315">
              <a:off x="6800162" y="3085999"/>
              <a:ext cx="517235" cy="429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09511"/>
                  </a:solidFill>
                  <a:latin typeface="Avenir Light"/>
                  <a:cs typeface="Avenir Light"/>
                </a:rPr>
                <a:t>hit</a:t>
              </a:r>
              <a:endParaRPr lang="en-US" dirty="0">
                <a:solidFill>
                  <a:srgbClr val="F09511"/>
                </a:solidFill>
                <a:latin typeface="Avenir Light"/>
                <a:cs typeface="Avenir Ligh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075933" y="2763962"/>
              <a:ext cx="381970" cy="429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09511"/>
                  </a:solidFill>
                  <a:latin typeface="Avenir Light"/>
                  <a:cs typeface="Avenir Light"/>
                </a:rPr>
                <a:t>a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236002">
              <a:off x="6359916" y="3680006"/>
              <a:ext cx="726382" cy="429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09511"/>
                  </a:solidFill>
                  <a:latin typeface="Avenir Light"/>
                  <a:cs typeface="Avenir Light"/>
                </a:rPr>
                <a:t>shot</a:t>
              </a:r>
              <a:endParaRPr lang="en-US" dirty="0">
                <a:solidFill>
                  <a:srgbClr val="F09511"/>
                </a:solidFill>
                <a:latin typeface="Avenir Light"/>
                <a:cs typeface="Avenir Light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68255" y="1234210"/>
            <a:ext cx="4097214" cy="3408909"/>
            <a:chOff x="437526" y="1602923"/>
            <a:chExt cx="3886200" cy="3200400"/>
          </a:xfrm>
        </p:grpSpPr>
        <p:sp>
          <p:nvSpPr>
            <p:cNvPr id="40" name="Rectangle 39"/>
            <p:cNvSpPr/>
            <p:nvPr/>
          </p:nvSpPr>
          <p:spPr>
            <a:xfrm>
              <a:off x="437526" y="1602923"/>
              <a:ext cx="3886200" cy="457200"/>
            </a:xfrm>
            <a:prstGeom prst="rect">
              <a:avLst/>
            </a:prstGeom>
            <a:solidFill>
              <a:srgbClr val="13705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Light"/>
                  <a:cs typeface="Avenir Light"/>
                </a:rPr>
                <a:t>Semantic Using Syntactic Parsing</a:t>
              </a:r>
              <a:endParaRPr lang="en-US" dirty="0">
                <a:latin typeface="Avenir Light"/>
                <a:cs typeface="Avenir Light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37526" y="1602923"/>
              <a:ext cx="3886200" cy="3200400"/>
            </a:xfrm>
            <a:prstGeom prst="rect">
              <a:avLst/>
            </a:prstGeom>
            <a:noFill/>
            <a:ln w="38100" cmpd="sng">
              <a:solidFill>
                <a:srgbClr val="1B9B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cxnSp>
        <p:nvCxnSpPr>
          <p:cNvPr id="55" name="Elbow Connector 54"/>
          <p:cNvCxnSpPr/>
          <p:nvPr/>
        </p:nvCxnSpPr>
        <p:spPr>
          <a:xfrm rot="16200000" flipV="1">
            <a:off x="-617074" y="1193856"/>
            <a:ext cx="5199382" cy="3656945"/>
          </a:xfrm>
          <a:prstGeom prst="bentConnector3">
            <a:avLst>
              <a:gd name="adj1" fmla="val 4405"/>
            </a:avLst>
          </a:prstGeom>
          <a:ln>
            <a:solidFill>
              <a:srgbClr val="1B9B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Picture 60" descr="Macintosh HD:Users:ted:Desktop:manning pub:chap3 Initial Text Mining Methods:syntactic parsing:chap3 syntatic parsing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" y="1445406"/>
            <a:ext cx="4792345" cy="35921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634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rot="5400000">
            <a:off x="2958821" y="432336"/>
            <a:ext cx="2205" cy="32004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Heavy"/>
                <a:cs typeface="Avenir Heavy"/>
              </a:rPr>
              <a:t>Agenda</a:t>
            </a:r>
            <a:endParaRPr lang="en-US" dirty="0">
              <a:solidFill>
                <a:schemeClr val="bg1">
                  <a:lumMod val="75000"/>
                </a:schemeClr>
              </a:solidFill>
              <a:latin typeface="Avenir Heavy"/>
              <a:cs typeface="Avenir Heavy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4570898" y="1371600"/>
            <a:ext cx="2205" cy="5486400"/>
          </a:xfrm>
          <a:prstGeom prst="line">
            <a:avLst/>
          </a:prstGeom>
          <a:ln>
            <a:solidFill>
              <a:srgbClr val="A6A6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>
            <a:spLocks noChangeAspect="1"/>
          </p:cNvSpPr>
          <p:nvPr/>
        </p:nvSpPr>
        <p:spPr>
          <a:xfrm>
            <a:off x="4475123" y="1927355"/>
            <a:ext cx="193754" cy="193754"/>
          </a:xfrm>
          <a:prstGeom prst="ellipse">
            <a:avLst/>
          </a:prstGeom>
          <a:solidFill>
            <a:schemeClr val="tx2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570898" y="0"/>
            <a:ext cx="2205" cy="457200"/>
          </a:xfrm>
          <a:prstGeom prst="line">
            <a:avLst/>
          </a:prstGeom>
          <a:ln>
            <a:solidFill>
              <a:srgbClr val="1A568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>
            <a:spLocks noChangeAspect="1"/>
          </p:cNvSpPr>
          <p:nvPr/>
        </p:nvSpPr>
        <p:spPr>
          <a:xfrm flipV="1">
            <a:off x="4507127" y="403120"/>
            <a:ext cx="129746" cy="129746"/>
          </a:xfrm>
          <a:prstGeom prst="ellipse">
            <a:avLst/>
          </a:prstGeom>
          <a:solidFill>
            <a:srgbClr val="1A568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Isosceles Triangle 6"/>
          <p:cNvSpPr>
            <a:spLocks noChangeAspect="1"/>
          </p:cNvSpPr>
          <p:nvPr/>
        </p:nvSpPr>
        <p:spPr>
          <a:xfrm flipH="1" flipV="1">
            <a:off x="4439412" y="1330282"/>
            <a:ext cx="265176" cy="228600"/>
          </a:xfrm>
          <a:prstGeom prst="triangle">
            <a:avLst/>
          </a:prstGeom>
          <a:solidFill>
            <a:srgbClr val="1A568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59723" y="2036054"/>
            <a:ext cx="1821867" cy="914400"/>
            <a:chOff x="1426786" y="2281045"/>
            <a:chExt cx="1821867" cy="1278259"/>
          </a:xfrm>
        </p:grpSpPr>
        <p:sp>
          <p:nvSpPr>
            <p:cNvPr id="12" name="Rectangle 11"/>
            <p:cNvSpPr/>
            <p:nvPr/>
          </p:nvSpPr>
          <p:spPr>
            <a:xfrm>
              <a:off x="1426786" y="2281045"/>
              <a:ext cx="1821867" cy="1096855"/>
            </a:xfrm>
            <a:prstGeom prst="rect">
              <a:avLst/>
            </a:prstGeom>
            <a:solidFill>
              <a:srgbClr val="1B9B7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latin typeface="Avenir Light"/>
                  <a:cs typeface="Avenir Light"/>
                </a:rPr>
                <a:t>What is Text Mining?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426786" y="3376424"/>
              <a:ext cx="1821867" cy="182880"/>
            </a:xfrm>
            <a:prstGeom prst="rect">
              <a:avLst/>
            </a:prstGeom>
            <a:solidFill>
              <a:srgbClr val="13705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Avenir Light"/>
                <a:cs typeface="Avenir Light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494436" y="3112590"/>
            <a:ext cx="1821867" cy="1096855"/>
            <a:chOff x="1426786" y="2281045"/>
            <a:chExt cx="1821867" cy="1096855"/>
          </a:xfrm>
        </p:grpSpPr>
        <p:sp>
          <p:nvSpPr>
            <p:cNvPr id="16" name="Rectangle 15"/>
            <p:cNvSpPr/>
            <p:nvPr/>
          </p:nvSpPr>
          <p:spPr>
            <a:xfrm>
              <a:off x="1426786" y="2281045"/>
              <a:ext cx="1821867" cy="91397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venir Light"/>
                  <a:cs typeface="Avenir Light"/>
                </a:rPr>
                <a:t>String Manipulation</a:t>
              </a:r>
            </a:p>
            <a:p>
              <a:pPr algn="ctr"/>
              <a:r>
                <a:rPr lang="en-US" sz="1400" dirty="0" smtClean="0">
                  <a:latin typeface="Avenir Light"/>
                  <a:cs typeface="Avenir Light"/>
                </a:rPr>
                <a:t>Cleaning</a:t>
              </a:r>
              <a:endParaRPr lang="en-US" sz="1000" dirty="0">
                <a:latin typeface="Avenir Light"/>
                <a:cs typeface="Avenir Light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426786" y="3195020"/>
              <a:ext cx="1821867" cy="18288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Light"/>
                <a:cs typeface="Avenir Light"/>
              </a:endParaRPr>
            </a:p>
          </p:txBody>
        </p:sp>
      </p:grpSp>
      <p:cxnSp>
        <p:nvCxnSpPr>
          <p:cNvPr id="9" name="Straight Connector 8"/>
          <p:cNvCxnSpPr/>
          <p:nvPr/>
        </p:nvCxnSpPr>
        <p:spPr>
          <a:xfrm rot="5400000">
            <a:off x="5943600" y="1742093"/>
            <a:ext cx="2205" cy="2743200"/>
          </a:xfrm>
          <a:prstGeom prst="line">
            <a:avLst/>
          </a:prstGeom>
          <a:ln>
            <a:solidFill>
              <a:srgbClr val="A6A6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1827696" y="4250896"/>
            <a:ext cx="1821867" cy="1096855"/>
            <a:chOff x="1426786" y="2281045"/>
            <a:chExt cx="1821867" cy="1096855"/>
          </a:xfrm>
        </p:grpSpPr>
        <p:sp>
          <p:nvSpPr>
            <p:cNvPr id="19" name="Rectangle 18"/>
            <p:cNvSpPr/>
            <p:nvPr/>
          </p:nvSpPr>
          <p:spPr>
            <a:xfrm>
              <a:off x="1426786" y="2281045"/>
              <a:ext cx="1821867" cy="91397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latin typeface="Avenir Light"/>
                  <a:cs typeface="Avenir Light"/>
                </a:rPr>
                <a:t>Freq</a:t>
              </a:r>
              <a:r>
                <a:rPr lang="en-US" sz="1600" dirty="0">
                  <a:latin typeface="Avenir Light"/>
                  <a:cs typeface="Avenir Light"/>
                </a:rPr>
                <a:t> Counts, </a:t>
              </a:r>
              <a:r>
                <a:rPr lang="en-US" sz="1600" dirty="0" err="1">
                  <a:latin typeface="Avenir Light"/>
                  <a:cs typeface="Avenir Light"/>
                </a:rPr>
                <a:t>D</a:t>
              </a:r>
              <a:r>
                <a:rPr lang="en-US" sz="1600" dirty="0" err="1" smtClean="0">
                  <a:latin typeface="Avenir Light"/>
                  <a:cs typeface="Avenir Light"/>
                </a:rPr>
                <a:t>endrograms</a:t>
              </a:r>
              <a:endParaRPr lang="en-US" sz="1600" dirty="0">
                <a:latin typeface="Avenir Light"/>
                <a:cs typeface="Avenir Light"/>
              </a:endParaRPr>
            </a:p>
            <a:p>
              <a:pPr algn="ctr"/>
              <a:r>
                <a:rPr lang="en-US" sz="1600" dirty="0" err="1">
                  <a:latin typeface="Avenir Light"/>
                  <a:cs typeface="Avenir Light"/>
                </a:rPr>
                <a:t>Wordclouds</a:t>
              </a:r>
              <a:endParaRPr lang="en-US" sz="1050" dirty="0">
                <a:latin typeface="Avenir Light"/>
                <a:cs typeface="Avenir Ligh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426786" y="3195020"/>
              <a:ext cx="1821867" cy="18288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Light"/>
                <a:cs typeface="Avenir Light"/>
              </a:endParaRPr>
            </a:p>
          </p:txBody>
        </p:sp>
      </p:grpSp>
      <p:cxnSp>
        <p:nvCxnSpPr>
          <p:cNvPr id="10" name="Straight Connector 9"/>
          <p:cNvCxnSpPr/>
          <p:nvPr/>
        </p:nvCxnSpPr>
        <p:spPr>
          <a:xfrm rot="5400000">
            <a:off x="3198194" y="2879803"/>
            <a:ext cx="2205" cy="2743200"/>
          </a:xfrm>
          <a:prstGeom prst="line">
            <a:avLst/>
          </a:prstGeom>
          <a:ln>
            <a:solidFill>
              <a:srgbClr val="A6A6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5956931" y="5067622"/>
            <a:ext cx="1821867" cy="1085184"/>
            <a:chOff x="1426786" y="2281045"/>
            <a:chExt cx="1821867" cy="1085184"/>
          </a:xfrm>
        </p:grpSpPr>
        <p:sp>
          <p:nvSpPr>
            <p:cNvPr id="22" name="Rectangle 21"/>
            <p:cNvSpPr/>
            <p:nvPr/>
          </p:nvSpPr>
          <p:spPr>
            <a:xfrm>
              <a:off x="1426786" y="2281045"/>
              <a:ext cx="1821867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venir Light"/>
                  <a:cs typeface="Avenir Light"/>
                </a:rPr>
                <a:t>Topic Modeling</a:t>
              </a:r>
            </a:p>
            <a:p>
              <a:pPr algn="ctr"/>
              <a:r>
                <a:rPr lang="en-US" dirty="0" err="1">
                  <a:latin typeface="Avenir Light"/>
                  <a:cs typeface="Avenir Light"/>
                </a:rPr>
                <a:t>openNLP</a:t>
              </a:r>
              <a:endParaRPr lang="en-US" dirty="0">
                <a:latin typeface="Avenir Light"/>
                <a:cs typeface="Avenir Light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426786" y="3183349"/>
              <a:ext cx="1821867" cy="18288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Light"/>
                <a:cs typeface="Avenir Light"/>
              </a:endParaRPr>
            </a:p>
          </p:txBody>
        </p:sp>
      </p:grpSp>
      <p:cxnSp>
        <p:nvCxnSpPr>
          <p:cNvPr id="11" name="Straight Connector 10"/>
          <p:cNvCxnSpPr/>
          <p:nvPr/>
        </p:nvCxnSpPr>
        <p:spPr>
          <a:xfrm rot="5400000">
            <a:off x="6177495" y="3458040"/>
            <a:ext cx="2205" cy="3200400"/>
          </a:xfrm>
          <a:prstGeom prst="line">
            <a:avLst/>
          </a:prstGeom>
          <a:ln>
            <a:solidFill>
              <a:srgbClr val="A6A6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>
            <a:spLocks noChangeAspect="1"/>
          </p:cNvSpPr>
          <p:nvPr/>
        </p:nvSpPr>
        <p:spPr>
          <a:xfrm>
            <a:off x="4475123" y="3015713"/>
            <a:ext cx="193754" cy="193754"/>
          </a:xfrm>
          <a:prstGeom prst="ellipse">
            <a:avLst/>
          </a:prstGeom>
          <a:solidFill>
            <a:schemeClr val="tx2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4475123" y="4153423"/>
            <a:ext cx="193754" cy="193754"/>
          </a:xfrm>
          <a:prstGeom prst="ellipse">
            <a:avLst/>
          </a:prstGeom>
          <a:solidFill>
            <a:schemeClr val="tx2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4475123" y="4970745"/>
            <a:ext cx="193754" cy="193754"/>
          </a:xfrm>
          <a:prstGeom prst="ellipse">
            <a:avLst/>
          </a:prstGeom>
          <a:solidFill>
            <a:schemeClr val="tx2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282767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6262750"/>
            <a:ext cx="1508760" cy="495188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venir Light"/>
                <a:cs typeface="Avenir Light"/>
              </a:rPr>
              <a:t>Topic Modeling</a:t>
            </a:r>
          </a:p>
          <a:p>
            <a:pPr algn="ctr"/>
            <a:r>
              <a:rPr lang="en-US" sz="1600" dirty="0" err="1" smtClean="0">
                <a:latin typeface="Avenir Light"/>
                <a:cs typeface="Avenir Light"/>
              </a:rPr>
              <a:t>openNLP</a:t>
            </a:r>
            <a:endParaRPr lang="en-US" sz="1600" dirty="0" smtClean="0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57267" y="228884"/>
            <a:ext cx="193754" cy="193754"/>
          </a:xfrm>
          <a:prstGeom prst="ellipse">
            <a:avLst/>
          </a:prstGeom>
          <a:solidFill>
            <a:srgbClr val="BA2D27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8_Open_Language_Processing.R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4734" y="714092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Setup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54145" y="5385049"/>
            <a:ext cx="8222413" cy="0"/>
          </a:xfrm>
          <a:prstGeom prst="line">
            <a:avLst/>
          </a:prstGeom>
          <a:ln>
            <a:solidFill>
              <a:srgbClr val="BA2D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35" idx="4"/>
          </p:cNvCxnSpPr>
          <p:nvPr/>
        </p:nvCxnSpPr>
        <p:spPr>
          <a:xfrm flipH="1" flipV="1">
            <a:off x="154144" y="422638"/>
            <a:ext cx="1" cy="4962411"/>
          </a:xfrm>
          <a:prstGeom prst="line">
            <a:avLst/>
          </a:prstGeom>
          <a:ln>
            <a:solidFill>
              <a:srgbClr val="BA2D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10" idx="0"/>
          </p:cNvCxnSpPr>
          <p:nvPr/>
        </p:nvCxnSpPr>
        <p:spPr>
          <a:xfrm>
            <a:off x="8376558" y="5385049"/>
            <a:ext cx="0" cy="384919"/>
          </a:xfrm>
          <a:prstGeom prst="line">
            <a:avLst/>
          </a:prstGeom>
          <a:ln>
            <a:solidFill>
              <a:srgbClr val="BA2D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54145" y="549392"/>
            <a:ext cx="8598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library(</a:t>
            </a:r>
            <a:r>
              <a:rPr lang="en-US" u="sng" dirty="0" err="1" smtClean="0">
                <a:solidFill>
                  <a:srgbClr val="F09511"/>
                </a:solidFill>
                <a:latin typeface="Avenir Light"/>
                <a:cs typeface="Avenir Light"/>
              </a:rPr>
              <a:t>openNLP</a:t>
            </a:r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)</a:t>
            </a:r>
            <a:endParaRPr lang="en-US" u="sng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08335" y="898758"/>
            <a:ext cx="786822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5888" indent="-115888">
              <a:buFont typeface="Arial"/>
              <a:buChar char="•"/>
            </a:pPr>
            <a:r>
              <a:rPr lang="en-US" dirty="0">
                <a:latin typeface="Avenir Light"/>
                <a:cs typeface="Avenir Light"/>
                <a:hlinkClick r:id="rId2"/>
              </a:rPr>
              <a:t>https://rpubs.com/lmullen/nlp-</a:t>
            </a:r>
            <a:r>
              <a:rPr lang="en-US" dirty="0" smtClean="0">
                <a:latin typeface="Avenir Light"/>
                <a:cs typeface="Avenir Light"/>
                <a:hlinkClick r:id="rId2"/>
              </a:rPr>
              <a:t>chapter</a:t>
            </a:r>
            <a:endParaRPr lang="en-US" dirty="0" smtClean="0">
              <a:latin typeface="Avenir Light"/>
              <a:cs typeface="Avenir Light"/>
            </a:endParaRPr>
          </a:p>
          <a:p>
            <a:pPr marL="115888" indent="-115888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Uses Annotators to identify the specific item in the corpus.  Then holds all annotations in a plain text document.  Think of auto-tagging words in a document and saving the document terms paired with the tag.</a:t>
            </a:r>
          </a:p>
          <a:p>
            <a:pPr marL="115888" indent="-115888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Documentation, examples are hard to come by!</a:t>
            </a:r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1301" y="2810978"/>
            <a:ext cx="495520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5888" indent="-115888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Grammatical or POS (Part of Speech) Tagging</a:t>
            </a:r>
          </a:p>
          <a:p>
            <a:pPr marL="115888" indent="-115888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Sentence Tagging</a:t>
            </a:r>
          </a:p>
          <a:p>
            <a:pPr marL="115888" indent="-115888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Word Tagging</a:t>
            </a:r>
          </a:p>
          <a:p>
            <a:pPr marL="115888" indent="-115888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Named Entity Recognition</a:t>
            </a:r>
          </a:p>
          <a:p>
            <a:pPr marL="573088" lvl="1" indent="-115888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Persons</a:t>
            </a:r>
          </a:p>
          <a:p>
            <a:pPr marL="573088" lvl="1" indent="-115888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Locations</a:t>
            </a:r>
          </a:p>
          <a:p>
            <a:pPr marL="573088" lvl="1" indent="-115888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Organizations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54145" y="2441646"/>
            <a:ext cx="8598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Annotations</a:t>
            </a:r>
            <a:endParaRPr lang="en-US" u="sng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712" y="2810978"/>
            <a:ext cx="2914650" cy="240982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671763" y="3314700"/>
            <a:ext cx="3428592" cy="1000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272120" y="3562350"/>
            <a:ext cx="5350058" cy="1095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272120" y="4086225"/>
            <a:ext cx="3614330" cy="7560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37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6262750"/>
            <a:ext cx="1508760" cy="495188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venir Light"/>
                <a:cs typeface="Avenir Light"/>
              </a:rPr>
              <a:t>Topic Modeling</a:t>
            </a:r>
          </a:p>
          <a:p>
            <a:pPr algn="ctr"/>
            <a:r>
              <a:rPr lang="en-US" sz="1600" dirty="0" err="1" smtClean="0">
                <a:latin typeface="Avenir Light"/>
                <a:cs typeface="Avenir Light"/>
              </a:rPr>
              <a:t>openNLP</a:t>
            </a:r>
            <a:endParaRPr lang="en-US" sz="1600" dirty="0" smtClean="0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57267" y="228884"/>
            <a:ext cx="193754" cy="193754"/>
          </a:xfrm>
          <a:prstGeom prst="ellipse">
            <a:avLst/>
          </a:prstGeom>
          <a:solidFill>
            <a:srgbClr val="BA2D27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8_Open_Language_Processing.R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4734" y="714092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Setup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54145" y="5385049"/>
            <a:ext cx="8222413" cy="0"/>
          </a:xfrm>
          <a:prstGeom prst="line">
            <a:avLst/>
          </a:prstGeom>
          <a:ln>
            <a:solidFill>
              <a:srgbClr val="BA2D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35" idx="4"/>
          </p:cNvCxnSpPr>
          <p:nvPr/>
        </p:nvCxnSpPr>
        <p:spPr>
          <a:xfrm flipH="1" flipV="1">
            <a:off x="154144" y="422638"/>
            <a:ext cx="1" cy="4962411"/>
          </a:xfrm>
          <a:prstGeom prst="line">
            <a:avLst/>
          </a:prstGeom>
          <a:ln>
            <a:solidFill>
              <a:srgbClr val="BA2D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10" idx="0"/>
          </p:cNvCxnSpPr>
          <p:nvPr/>
        </p:nvCxnSpPr>
        <p:spPr>
          <a:xfrm>
            <a:off x="8376558" y="5385049"/>
            <a:ext cx="0" cy="384919"/>
          </a:xfrm>
          <a:prstGeom prst="line">
            <a:avLst/>
          </a:prstGeom>
          <a:ln>
            <a:solidFill>
              <a:srgbClr val="BA2D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04262" y="490725"/>
            <a:ext cx="8598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Annotations Specified</a:t>
            </a:r>
            <a:endParaRPr lang="en-US" u="sng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62" y="860057"/>
            <a:ext cx="7374255" cy="1600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62" y="3195637"/>
            <a:ext cx="8072736" cy="60483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04262" y="2826305"/>
            <a:ext cx="8598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Annotations Applied to Text</a:t>
            </a:r>
            <a:endParaRPr lang="en-US" u="sng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315349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26163"/>
          <a:stretch/>
        </p:blipFill>
        <p:spPr>
          <a:xfrm>
            <a:off x="251021" y="978542"/>
            <a:ext cx="7033520" cy="2379021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6262750"/>
            <a:ext cx="1508760" cy="495188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venir Light"/>
                <a:cs typeface="Avenir Light"/>
              </a:rPr>
              <a:t>Topic Modeling</a:t>
            </a:r>
          </a:p>
          <a:p>
            <a:pPr algn="ctr"/>
            <a:r>
              <a:rPr lang="en-US" sz="1600" dirty="0" err="1" smtClean="0">
                <a:latin typeface="Avenir Light"/>
                <a:cs typeface="Avenir Light"/>
              </a:rPr>
              <a:t>openNLP</a:t>
            </a:r>
            <a:endParaRPr lang="en-US" sz="1600" dirty="0" smtClean="0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57267" y="228884"/>
            <a:ext cx="193754" cy="193754"/>
          </a:xfrm>
          <a:prstGeom prst="ellipse">
            <a:avLst/>
          </a:prstGeom>
          <a:solidFill>
            <a:srgbClr val="BA2D27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8_Open_Language_Processing.R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4734" y="714092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Setup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54145" y="5385049"/>
            <a:ext cx="8222413" cy="0"/>
          </a:xfrm>
          <a:prstGeom prst="line">
            <a:avLst/>
          </a:prstGeom>
          <a:ln>
            <a:solidFill>
              <a:srgbClr val="BA2D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35" idx="4"/>
          </p:cNvCxnSpPr>
          <p:nvPr/>
        </p:nvCxnSpPr>
        <p:spPr>
          <a:xfrm flipH="1" flipV="1">
            <a:off x="154144" y="422638"/>
            <a:ext cx="1" cy="4962411"/>
          </a:xfrm>
          <a:prstGeom prst="line">
            <a:avLst/>
          </a:prstGeom>
          <a:ln>
            <a:solidFill>
              <a:srgbClr val="BA2D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10" idx="0"/>
          </p:cNvCxnSpPr>
          <p:nvPr/>
        </p:nvCxnSpPr>
        <p:spPr>
          <a:xfrm>
            <a:off x="8376558" y="5385049"/>
            <a:ext cx="0" cy="384919"/>
          </a:xfrm>
          <a:prstGeom prst="line">
            <a:avLst/>
          </a:prstGeom>
          <a:ln>
            <a:solidFill>
              <a:srgbClr val="BA2D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258080" y="1090416"/>
            <a:ext cx="3404228" cy="14773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venir Light"/>
                <a:cs typeface="Avenir Light"/>
              </a:rPr>
              <a:t>The annotated plain text object is large with a complex structure.  This function allows us to extract the tokens by tag kind.</a:t>
            </a:r>
            <a:endParaRPr lang="en-US" dirty="0"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308024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6262750"/>
            <a:ext cx="1508760" cy="495188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venir Light"/>
                <a:cs typeface="Avenir Light"/>
              </a:rPr>
              <a:t>Topic Modeling</a:t>
            </a:r>
          </a:p>
          <a:p>
            <a:pPr algn="ctr"/>
            <a:r>
              <a:rPr lang="en-US" sz="1600" dirty="0" err="1" smtClean="0">
                <a:latin typeface="Avenir Light"/>
                <a:cs typeface="Avenir Light"/>
              </a:rPr>
              <a:t>openNLP</a:t>
            </a:r>
            <a:endParaRPr lang="en-US" sz="1600" dirty="0" smtClean="0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57267" y="228884"/>
            <a:ext cx="193754" cy="193754"/>
          </a:xfrm>
          <a:prstGeom prst="ellipse">
            <a:avLst/>
          </a:prstGeom>
          <a:solidFill>
            <a:srgbClr val="BA2D27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8_Open_Language_Processing.R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4734" y="714092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Setup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54145" y="5385049"/>
            <a:ext cx="8222413" cy="0"/>
          </a:xfrm>
          <a:prstGeom prst="line">
            <a:avLst/>
          </a:prstGeom>
          <a:ln>
            <a:solidFill>
              <a:srgbClr val="BA2D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35" idx="4"/>
          </p:cNvCxnSpPr>
          <p:nvPr/>
        </p:nvCxnSpPr>
        <p:spPr>
          <a:xfrm flipH="1" flipV="1">
            <a:off x="154144" y="422638"/>
            <a:ext cx="1" cy="4962411"/>
          </a:xfrm>
          <a:prstGeom prst="line">
            <a:avLst/>
          </a:prstGeom>
          <a:ln>
            <a:solidFill>
              <a:srgbClr val="BA2D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10" idx="0"/>
          </p:cNvCxnSpPr>
          <p:nvPr/>
        </p:nvCxnSpPr>
        <p:spPr>
          <a:xfrm>
            <a:off x="8376558" y="5385049"/>
            <a:ext cx="0" cy="384919"/>
          </a:xfrm>
          <a:prstGeom prst="line">
            <a:avLst/>
          </a:prstGeom>
          <a:ln>
            <a:solidFill>
              <a:srgbClr val="BA2D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21" y="904160"/>
            <a:ext cx="7534431" cy="158619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54145" y="534828"/>
            <a:ext cx="8598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The function creates a vector of people, locations and orgs that were “recognized”</a:t>
            </a:r>
            <a:endParaRPr lang="en-US" u="sng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20" y="3195638"/>
            <a:ext cx="8389381" cy="180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87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4" name="Picture 3" descr="Rlogo-1.png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263748">
                <a:tint val="45000"/>
                <a:satMod val="400000"/>
              </a:srgb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04" b="6741"/>
          <a:stretch/>
        </p:blipFill>
        <p:spPr>
          <a:xfrm>
            <a:off x="2116526" y="1"/>
            <a:ext cx="7027474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71438"/>
            <a:ext cx="8229600" cy="4525963"/>
          </a:xfrm>
        </p:spPr>
        <p:txBody>
          <a:bodyPr anchor="b">
            <a:normAutofit/>
          </a:bodyPr>
          <a:lstStyle/>
          <a:p>
            <a:pPr marL="0" indent="0" algn="r">
              <a:buNone/>
            </a:pPr>
            <a:r>
              <a:rPr lang="en-US" sz="2000" dirty="0" smtClean="0"/>
              <a:t>@</a:t>
            </a:r>
            <a:r>
              <a:rPr lang="en-US" sz="2000" dirty="0" err="1" smtClean="0">
                <a:solidFill>
                  <a:srgbClr val="1B9B7D"/>
                </a:solidFill>
              </a:rPr>
              <a:t>tkwartler</a:t>
            </a:r>
            <a:endParaRPr lang="en-US" sz="2000" dirty="0" smtClean="0">
              <a:solidFill>
                <a:srgbClr val="1B9B7D"/>
              </a:solidFill>
            </a:endParaRPr>
          </a:p>
          <a:p>
            <a:pPr marL="0" indent="0" algn="r">
              <a:buNone/>
            </a:pPr>
            <a:r>
              <a:rPr lang="en-US" sz="2000" dirty="0" err="1" smtClean="0"/>
              <a:t>www.linkedin.com</a:t>
            </a:r>
            <a:r>
              <a:rPr lang="en-US" sz="2000" dirty="0" smtClean="0"/>
              <a:t>/in/</a:t>
            </a:r>
            <a:r>
              <a:rPr lang="en-US" sz="2000" dirty="0" err="1" smtClean="0">
                <a:solidFill>
                  <a:srgbClr val="1B9B7D"/>
                </a:solidFill>
              </a:rPr>
              <a:t>edwardkwartler</a:t>
            </a:r>
            <a:endParaRPr lang="en-US" sz="2000" dirty="0">
              <a:solidFill>
                <a:srgbClr val="1B9B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814" y="5755613"/>
            <a:ext cx="274246" cy="2229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17221" y="3098800"/>
            <a:ext cx="470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u="sng" dirty="0">
                <a:solidFill>
                  <a:schemeClr val="bg1"/>
                </a:solidFill>
              </a:rPr>
              <a:t>https://</a:t>
            </a:r>
            <a:r>
              <a:rPr lang="en-US" u="sng" dirty="0" smtClean="0">
                <a:solidFill>
                  <a:schemeClr val="bg1"/>
                </a:solidFill>
              </a:rPr>
              <a:t>github.com/kwartler/ODSC_West_2016</a:t>
            </a:r>
            <a:endParaRPr lang="en-US" u="sng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</p:spTree>
    <p:extLst>
      <p:ext uri="{BB962C8B-B14F-4D97-AF65-F5344CB8AC3E}">
        <p14:creationId xmlns:p14="http://schemas.microsoft.com/office/powerpoint/2010/main" val="356304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51021" y="102129"/>
            <a:ext cx="3353890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What is text mining?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34886" y="6394732"/>
            <a:ext cx="1508760" cy="363205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6078192"/>
            <a:ext cx="1508760" cy="679746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5622020"/>
            <a:ext cx="1508760" cy="113591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Light"/>
                <a:cs typeface="Avenir Light"/>
              </a:rPr>
              <a:t>What is Text Mining?</a:t>
            </a:r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769968"/>
            <a:ext cx="1508760" cy="987970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6394732"/>
            <a:ext cx="1508760" cy="363205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cxnSp>
        <p:nvCxnSpPr>
          <p:cNvPr id="12" name="Elbow Connector 11"/>
          <p:cNvCxnSpPr>
            <a:stCxn id="7" idx="0"/>
            <a:endCxn id="17" idx="4"/>
          </p:cNvCxnSpPr>
          <p:nvPr/>
        </p:nvCxnSpPr>
        <p:spPr>
          <a:xfrm rot="16200000" flipV="1">
            <a:off x="-617074" y="1193856"/>
            <a:ext cx="5199382" cy="3656945"/>
          </a:xfrm>
          <a:prstGeom prst="bentConnector3">
            <a:avLst>
              <a:gd name="adj1" fmla="val 47233"/>
            </a:avLst>
          </a:prstGeom>
          <a:ln>
            <a:solidFill>
              <a:srgbClr val="1B9B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37160" y="457200"/>
            <a:ext cx="365694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25" indent="-111125">
              <a:buFont typeface="Arial"/>
              <a:buChar char="•"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latin typeface="Avenir Heavy"/>
                <a:cs typeface="Avenir Heavy"/>
              </a:rPr>
              <a:t>Extract new insights from text</a:t>
            </a:r>
          </a:p>
          <a:p>
            <a:pPr marL="111125" indent="-111125">
              <a:buFont typeface="Arial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Avenir Light"/>
                <a:cs typeface="Avenir Light"/>
              </a:rPr>
              <a:t>Let’s you drink from a fire hose of information</a:t>
            </a:r>
          </a:p>
          <a:p>
            <a:pPr marL="111125" indent="-111125">
              <a:buFont typeface="Arial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Avenir Light"/>
                <a:cs typeface="Avenir Light"/>
              </a:rPr>
              <a:t>Language is hard; many unsolved problems</a:t>
            </a:r>
          </a:p>
          <a:p>
            <a:pPr marL="568325" lvl="1" indent="-111125">
              <a:buFont typeface="Arial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Avenir Light"/>
                <a:cs typeface="Avenir Light"/>
              </a:rPr>
              <a:t>Unstructured</a:t>
            </a:r>
          </a:p>
          <a:p>
            <a:pPr marL="509588" lvl="1" indent="-52388">
              <a:buFont typeface="Arial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Avenir Light"/>
                <a:cs typeface="Avenir Light"/>
              </a:rPr>
              <a:t> Expression is individualistic</a:t>
            </a:r>
          </a:p>
          <a:p>
            <a:pPr marL="568325" lvl="1" indent="-111125">
              <a:buFont typeface="Arial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Avenir Light"/>
                <a:cs typeface="Avenir Light"/>
              </a:rPr>
              <a:t>Multi-language/cultural implications</a:t>
            </a:r>
          </a:p>
          <a:p>
            <a:pPr marL="568325" lvl="1" indent="-111125">
              <a:buFont typeface="Arial"/>
              <a:buChar char="•"/>
            </a:pPr>
            <a:endParaRPr lang="en-US" dirty="0" smtClean="0">
              <a:solidFill>
                <a:schemeClr val="bg1">
                  <a:lumMod val="65000"/>
                </a:schemeClr>
              </a:solidFill>
              <a:latin typeface="Avenir Light"/>
              <a:cs typeface="Avenir Light"/>
            </a:endParaRPr>
          </a:p>
          <a:p>
            <a:pPr marL="111125" indent="-111125">
              <a:buFont typeface="Arial"/>
              <a:buChar char="•"/>
            </a:pPr>
            <a:endParaRPr lang="en-US" dirty="0" smtClean="0">
              <a:solidFill>
                <a:schemeClr val="bg1">
                  <a:lumMod val="65000"/>
                </a:schemeClr>
              </a:solidFill>
              <a:latin typeface="Avenir Light"/>
              <a:cs typeface="Avenir Light"/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57267" y="228884"/>
            <a:ext cx="193754" cy="193754"/>
          </a:xfrm>
          <a:prstGeom prst="ellipse">
            <a:avLst/>
          </a:prstGeom>
          <a:solidFill>
            <a:srgbClr val="1B9B7D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pic>
        <p:nvPicPr>
          <p:cNvPr id="24" name="Picture 26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4"/>
          <a:stretch/>
        </p:blipFill>
        <p:spPr bwMode="auto">
          <a:xfrm>
            <a:off x="3944967" y="1325144"/>
            <a:ext cx="5112447" cy="3656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3945840" y="4969974"/>
            <a:ext cx="5115954" cy="166213"/>
          </a:xfrm>
          <a:prstGeom prst="rect">
            <a:avLst/>
          </a:prstGeom>
          <a:solidFill>
            <a:srgbClr val="F0951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41753" y="4969974"/>
            <a:ext cx="1320041" cy="166213"/>
          </a:xfrm>
          <a:prstGeom prst="rect">
            <a:avLst/>
          </a:prstGeom>
          <a:solidFill>
            <a:srgbClr val="B16E0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83993" y="4926389"/>
            <a:ext cx="11532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>
                <a:latin typeface="Avenir Light"/>
                <a:cs typeface="Avenir Light"/>
              </a:rPr>
              <a:t>Before Text Mining</a:t>
            </a:r>
            <a:endParaRPr lang="en-US" sz="900" dirty="0"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353129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45840" y="4969974"/>
            <a:ext cx="5115954" cy="166213"/>
          </a:xfrm>
          <a:prstGeom prst="rect">
            <a:avLst/>
          </a:prstGeom>
          <a:solidFill>
            <a:srgbClr val="F0951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741753" y="4969974"/>
            <a:ext cx="1320041" cy="166213"/>
          </a:xfrm>
          <a:prstGeom prst="rect">
            <a:avLst/>
          </a:prstGeom>
          <a:solidFill>
            <a:srgbClr val="B16E0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51021" y="102129"/>
            <a:ext cx="3353890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What is text mining?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34886" y="6394732"/>
            <a:ext cx="1508760" cy="363205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6078192"/>
            <a:ext cx="1508760" cy="679746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5622020"/>
            <a:ext cx="1508760" cy="113591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Light"/>
                <a:cs typeface="Avenir Light"/>
              </a:rPr>
              <a:t>What is Text Mining?</a:t>
            </a:r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769968"/>
            <a:ext cx="1508760" cy="987970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6394732"/>
            <a:ext cx="1508760" cy="363205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57267" y="228884"/>
            <a:ext cx="193754" cy="193754"/>
          </a:xfrm>
          <a:prstGeom prst="ellipse">
            <a:avLst/>
          </a:prstGeom>
          <a:solidFill>
            <a:srgbClr val="1B9B7D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pic>
        <p:nvPicPr>
          <p:cNvPr id="19" name="Picture 25"/>
          <p:cNvPicPr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5"/>
          <a:stretch/>
        </p:blipFill>
        <p:spPr bwMode="auto">
          <a:xfrm>
            <a:off x="3945840" y="1324092"/>
            <a:ext cx="5115954" cy="365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982712" y="4926389"/>
            <a:ext cx="10673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>
                <a:latin typeface="Avenir Light"/>
                <a:cs typeface="Avenir Light"/>
              </a:rPr>
              <a:t>After Text Mining</a:t>
            </a:r>
            <a:endParaRPr lang="en-US" sz="900" dirty="0">
              <a:latin typeface="Avenir Light"/>
              <a:cs typeface="Avenir Ligh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7160" y="457200"/>
            <a:ext cx="365694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25" indent="-111125">
              <a:buFont typeface="Arial"/>
              <a:buChar char="•"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latin typeface="Avenir Heavy"/>
                <a:cs typeface="Avenir Heavy"/>
              </a:rPr>
              <a:t>Extract new insights from text</a:t>
            </a:r>
          </a:p>
          <a:p>
            <a:pPr marL="111125" indent="-111125">
              <a:buFont typeface="Arial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Avenir Light"/>
                <a:cs typeface="Avenir Light"/>
              </a:rPr>
              <a:t>Let’s you drink from a fire hose of information</a:t>
            </a:r>
          </a:p>
          <a:p>
            <a:pPr marL="111125" indent="-111125">
              <a:buFont typeface="Arial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Avenir Light"/>
                <a:cs typeface="Avenir Light"/>
              </a:rPr>
              <a:t>Language is hard; many unsolved problems</a:t>
            </a:r>
          </a:p>
          <a:p>
            <a:pPr marL="568325" lvl="1" indent="-111125">
              <a:buFont typeface="Arial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Avenir Light"/>
                <a:cs typeface="Avenir Light"/>
              </a:rPr>
              <a:t>Unstructured</a:t>
            </a:r>
          </a:p>
          <a:p>
            <a:pPr marL="509588" lvl="1" indent="-52388">
              <a:buFont typeface="Arial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Avenir Light"/>
                <a:cs typeface="Avenir Light"/>
              </a:rPr>
              <a:t> Expression is individualistic</a:t>
            </a:r>
          </a:p>
          <a:p>
            <a:pPr marL="568325" lvl="1" indent="-111125">
              <a:buFont typeface="Arial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Avenir Light"/>
                <a:cs typeface="Avenir Light"/>
              </a:rPr>
              <a:t>Multi-language/cultural implications</a:t>
            </a:r>
          </a:p>
          <a:p>
            <a:pPr marL="568325" lvl="1" indent="-111125">
              <a:buFont typeface="Arial"/>
              <a:buChar char="•"/>
            </a:pPr>
            <a:endParaRPr lang="en-US" dirty="0" smtClean="0">
              <a:solidFill>
                <a:schemeClr val="bg1">
                  <a:lumMod val="65000"/>
                </a:schemeClr>
              </a:solidFill>
              <a:latin typeface="Avenir Light"/>
              <a:cs typeface="Avenir Light"/>
            </a:endParaRPr>
          </a:p>
          <a:p>
            <a:pPr marL="111125" indent="-111125">
              <a:buFont typeface="Arial"/>
              <a:buChar char="•"/>
            </a:pPr>
            <a:endParaRPr lang="en-US" dirty="0" smtClean="0">
              <a:solidFill>
                <a:schemeClr val="bg1">
                  <a:lumMod val="65000"/>
                </a:schemeClr>
              </a:solidFill>
              <a:latin typeface="Avenir Light"/>
              <a:cs typeface="Avenir Light"/>
            </a:endParaRPr>
          </a:p>
        </p:txBody>
      </p:sp>
      <p:cxnSp>
        <p:nvCxnSpPr>
          <p:cNvPr id="24" name="Elbow Connector 23"/>
          <p:cNvCxnSpPr/>
          <p:nvPr/>
        </p:nvCxnSpPr>
        <p:spPr>
          <a:xfrm rot="16200000" flipV="1">
            <a:off x="-617074" y="1193856"/>
            <a:ext cx="5199382" cy="3656945"/>
          </a:xfrm>
          <a:prstGeom prst="bentConnector3">
            <a:avLst>
              <a:gd name="adj1" fmla="val 47233"/>
            </a:avLst>
          </a:prstGeom>
          <a:ln>
            <a:solidFill>
              <a:srgbClr val="1B9B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43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979560"/>
            <a:ext cx="1508760" cy="778378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622020"/>
            <a:ext cx="1508760" cy="113591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Light"/>
                <a:cs typeface="Avenir Light"/>
              </a:rPr>
              <a:t>What is Text Mining?</a:t>
            </a:r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7267" y="228884"/>
            <a:ext cx="193754" cy="193754"/>
            <a:chOff x="5502163" y="1603573"/>
            <a:chExt cx="193754" cy="193754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1" y="102129"/>
            <a:ext cx="3353890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Text Mining Workflow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74900" y="2006829"/>
            <a:ext cx="470945" cy="213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>
                <a:solidFill>
                  <a:schemeClr val="bg1"/>
                </a:solidFill>
                <a:latin typeface="Avenir Light"/>
                <a:cs typeface="Avenir Light"/>
              </a:rPr>
              <a:t>emails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943038" y="3404092"/>
            <a:ext cx="500855" cy="213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>
                <a:solidFill>
                  <a:srgbClr val="FFFFFF"/>
                </a:solidFill>
                <a:latin typeface="Avenir Light"/>
                <a:cs typeface="Avenir Light"/>
              </a:rPr>
              <a:t>articles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301053" y="3179456"/>
            <a:ext cx="435476" cy="213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>
                <a:solidFill>
                  <a:srgbClr val="FFFFFF"/>
                </a:solidFill>
                <a:latin typeface="Avenir Light"/>
                <a:cs typeface="Avenir Light"/>
              </a:rPr>
              <a:t>blogs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733358" y="3468132"/>
            <a:ext cx="514096" cy="213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>
                <a:solidFill>
                  <a:srgbClr val="FFFFFF"/>
                </a:solidFill>
                <a:latin typeface="Avenir Light"/>
                <a:cs typeface="Avenir Light"/>
              </a:rPr>
              <a:t>reviews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12368" y="1964845"/>
            <a:ext cx="479618" cy="213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>
                <a:solidFill>
                  <a:srgbClr val="FFFFFF"/>
                </a:solidFill>
                <a:latin typeface="Avenir Light"/>
                <a:cs typeface="Avenir Light"/>
              </a:rPr>
              <a:t>tweets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43646" y="1879044"/>
            <a:ext cx="510358" cy="213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>
                <a:solidFill>
                  <a:srgbClr val="FFFFFF"/>
                </a:solidFill>
                <a:latin typeface="Avenir Light"/>
                <a:cs typeface="Avenir Light"/>
              </a:rPr>
              <a:t>surveys</a:t>
            </a:r>
          </a:p>
        </p:txBody>
      </p:sp>
      <p:cxnSp>
        <p:nvCxnSpPr>
          <p:cNvPr id="30" name="Elbow Connector 29"/>
          <p:cNvCxnSpPr/>
          <p:nvPr/>
        </p:nvCxnSpPr>
        <p:spPr>
          <a:xfrm rot="16200000" flipV="1">
            <a:off x="-617074" y="1193856"/>
            <a:ext cx="5199382" cy="3656945"/>
          </a:xfrm>
          <a:prstGeom prst="bentConnector3">
            <a:avLst>
              <a:gd name="adj1" fmla="val 4405"/>
            </a:avLst>
          </a:prstGeom>
          <a:ln>
            <a:solidFill>
              <a:srgbClr val="1B9B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Chapt1 Text Mining Workflow v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8"/>
          <a:stretch/>
        </p:blipFill>
        <p:spPr>
          <a:xfrm>
            <a:off x="286545" y="339594"/>
            <a:ext cx="4111773" cy="5235760"/>
          </a:xfrm>
          <a:prstGeom prst="rect">
            <a:avLst/>
          </a:prstGeom>
        </p:spPr>
      </p:pic>
      <p:pic>
        <p:nvPicPr>
          <p:cNvPr id="32" name="Picture 31" descr="Chapt1 Text Mining Workflow v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302"/>
          <a:stretch/>
        </p:blipFill>
        <p:spPr>
          <a:xfrm>
            <a:off x="3811090" y="278650"/>
            <a:ext cx="815619" cy="52357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26710" y="1879044"/>
            <a:ext cx="443564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Problem Definition</a:t>
            </a:r>
          </a:p>
          <a:p>
            <a:pPr marL="342900" indent="-342900">
              <a:buAutoNum type="arabicPeriod"/>
            </a:pPr>
            <a:r>
              <a:rPr lang="en-US" dirty="0" smtClean="0"/>
              <a:t>Identify Text Sources</a:t>
            </a:r>
          </a:p>
          <a:p>
            <a:pPr marL="342900" indent="-342900">
              <a:buAutoNum type="arabicPeriod"/>
            </a:pPr>
            <a:r>
              <a:rPr lang="en-US" dirty="0" smtClean="0"/>
              <a:t>Text Organization</a:t>
            </a:r>
          </a:p>
          <a:p>
            <a:pPr marL="342900" indent="-342900">
              <a:buAutoNum type="arabicPeriod"/>
            </a:pPr>
            <a:r>
              <a:rPr lang="en-US" dirty="0" smtClean="0"/>
              <a:t>Feature Extraction</a:t>
            </a:r>
          </a:p>
          <a:p>
            <a:pPr marL="342900" indent="-342900">
              <a:buAutoNum type="arabicPeriod"/>
            </a:pPr>
            <a:r>
              <a:rPr lang="en-US" dirty="0" smtClean="0"/>
              <a:t>Analytics</a:t>
            </a:r>
          </a:p>
          <a:p>
            <a:pPr marL="342900" indent="-342900">
              <a:buAutoNum type="arabicPeriod"/>
            </a:pPr>
            <a:r>
              <a:rPr lang="en-US" dirty="0" smtClean="0"/>
              <a:t>Reach Insight/Recommendation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62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12442</TotalTime>
  <Words>3360</Words>
  <Application>Microsoft Office PowerPoint</Application>
  <PresentationFormat>On-screen Show (4:3)</PresentationFormat>
  <Paragraphs>758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Avenir Heavy</vt:lpstr>
      <vt:lpstr>Avenir Light</vt:lpstr>
      <vt:lpstr>Calibri</vt:lpstr>
      <vt:lpstr>Office Theme</vt:lpstr>
      <vt:lpstr> Intro to text mining using tm, openNLP , &amp; topicmodels</vt:lpstr>
      <vt:lpstr>Shameless Plug</vt:lpstr>
      <vt:lpstr>Shameless Plug #1</vt:lpstr>
      <vt:lpstr>PowerPoint Presentation</vt:lpstr>
      <vt:lpstr>Agenda</vt:lpstr>
      <vt:lpstr>Agenda</vt:lpstr>
      <vt:lpstr>What is text mining?</vt:lpstr>
      <vt:lpstr>What is text mining?</vt:lpstr>
      <vt:lpstr>Text Mining Workflow</vt:lpstr>
      <vt:lpstr>Text Mining Approaches</vt:lpstr>
      <vt:lpstr>Text Mining Approaches</vt:lpstr>
      <vt:lpstr>Text Sources</vt:lpstr>
      <vt:lpstr>Enough of me talking…let’s do it for real!</vt:lpstr>
      <vt:lpstr>Enough of me talking…let’s do it for real!</vt:lpstr>
      <vt:lpstr>Warning: Twitter Profanity</vt:lpstr>
      <vt:lpstr>Keyword Scanning &amp; Text Cleaning</vt:lpstr>
      <vt:lpstr>Open the “coffee.csv” to get familiar with the data structure </vt:lpstr>
      <vt:lpstr>2_Keyword_Scanning.R</vt:lpstr>
      <vt:lpstr>2_String Manipulation.R</vt:lpstr>
      <vt:lpstr>Remember This?</vt:lpstr>
      <vt:lpstr>R for our Cleaning Steps</vt:lpstr>
      <vt:lpstr>3_Cleaning and Frequency Count.R</vt:lpstr>
      <vt:lpstr>3_Cleaning and Frequency Counts.R</vt:lpstr>
      <vt:lpstr>3_Cleaning and Frequency Count.R</vt:lpstr>
      <vt:lpstr>3_Cleaning and Frequency Count.R</vt:lpstr>
      <vt:lpstr>3_Cleaning and Frequency Count.R</vt:lpstr>
      <vt:lpstr>Dendrograms &amp; Word Clouds</vt:lpstr>
      <vt:lpstr>4_dendrogram.R script builds on the matrices</vt:lpstr>
      <vt:lpstr>4_dendrograms.R</vt:lpstr>
      <vt:lpstr>4_dendrogram.R script</vt:lpstr>
      <vt:lpstr>4_dendrogram.R script</vt:lpstr>
      <vt:lpstr>4_dendrogram.R script</vt:lpstr>
      <vt:lpstr>4_dendrogram.R script</vt:lpstr>
      <vt:lpstr>Extracting Meaning using dendrograms</vt:lpstr>
      <vt:lpstr>4_dendrogram.R script</vt:lpstr>
      <vt:lpstr>4_dendrogram.R script</vt:lpstr>
      <vt:lpstr>4_dendrogram.R script</vt:lpstr>
      <vt:lpstr>5_Simple_Wordcloud.R</vt:lpstr>
      <vt:lpstr>5_Simple_Wordcloud.R script</vt:lpstr>
      <vt:lpstr>5_Simple_Wordcloud.R script</vt:lpstr>
      <vt:lpstr>5_Simple_Wordcloud.R script</vt:lpstr>
      <vt:lpstr>5_Simple_Wordcloud.R script</vt:lpstr>
      <vt:lpstr>Types of Wordclouds</vt:lpstr>
      <vt:lpstr>6_Other_Wordclouds.R</vt:lpstr>
      <vt:lpstr>6_Other_Wordcloud.R</vt:lpstr>
      <vt:lpstr>Commonality Cloud</vt:lpstr>
      <vt:lpstr>Comparison Cloud</vt:lpstr>
      <vt:lpstr>Both Clouds look very different with different tokenization</vt:lpstr>
      <vt:lpstr>Topic Modeling &amp; openNLP</vt:lpstr>
      <vt:lpstr>7_Topic_Modeling_Sentiment.R</vt:lpstr>
      <vt:lpstr>Topic Modeling</vt:lpstr>
      <vt:lpstr>Simple Sentiment Polarity</vt:lpstr>
      <vt:lpstr>Simple Sentiment Polarity</vt:lpstr>
      <vt:lpstr>In reality sentiment is more complex.</vt:lpstr>
      <vt:lpstr>Kanjoya’s Experience Corpus</vt:lpstr>
      <vt:lpstr>7_Topic_Modeling_Sentiment.R</vt:lpstr>
      <vt:lpstr>7_Topic_Modeling_Sentiment.R</vt:lpstr>
      <vt:lpstr>7_Topic_Modeling_Sentiment.R</vt:lpstr>
      <vt:lpstr>Remember this? Text Mining Approaches</vt:lpstr>
      <vt:lpstr>8_Open_Language_Processing.R</vt:lpstr>
      <vt:lpstr>8_Open_Language_Processing.R</vt:lpstr>
      <vt:lpstr>8_Open_Language_Processing.R</vt:lpstr>
      <vt:lpstr>8_Open_Language_Processing.R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Ted</dc:creator>
  <cp:lastModifiedBy>Edward Kwartler</cp:lastModifiedBy>
  <cp:revision>207</cp:revision>
  <dcterms:created xsi:type="dcterms:W3CDTF">2015-05-11T19:29:38Z</dcterms:created>
  <dcterms:modified xsi:type="dcterms:W3CDTF">2016-11-06T17:23:40Z</dcterms:modified>
</cp:coreProperties>
</file>